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58" r:id="rId4"/>
    <p:sldId id="259" r:id="rId5"/>
    <p:sldId id="280" r:id="rId6"/>
    <p:sldId id="260" r:id="rId7"/>
    <p:sldId id="262" r:id="rId8"/>
    <p:sldId id="261" r:id="rId9"/>
    <p:sldId id="263" r:id="rId10"/>
    <p:sldId id="264" r:id="rId11"/>
    <p:sldId id="265" r:id="rId12"/>
    <p:sldId id="266" r:id="rId13"/>
    <p:sldId id="267" r:id="rId14"/>
    <p:sldId id="268" r:id="rId15"/>
    <p:sldId id="269" r:id="rId16"/>
    <p:sldId id="281" r:id="rId17"/>
    <p:sldId id="283" r:id="rId18"/>
    <p:sldId id="270" r:id="rId19"/>
    <p:sldId id="271" r:id="rId20"/>
    <p:sldId id="272" r:id="rId21"/>
    <p:sldId id="273" r:id="rId22"/>
    <p:sldId id="274" r:id="rId23"/>
    <p:sldId id="288" r:id="rId24"/>
    <p:sldId id="282" r:id="rId25"/>
    <p:sldId id="276" r:id="rId26"/>
    <p:sldId id="284" r:id="rId27"/>
    <p:sldId id="285" r:id="rId28"/>
    <p:sldId id="286" r:id="rId29"/>
    <p:sldId id="287" r:id="rId30"/>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 Watson" initials="BW" lastIdx="2" clrIdx="0">
    <p:extLst>
      <p:ext uri="{19B8F6BF-5375-455C-9EA6-DF929625EA0E}">
        <p15:presenceInfo xmlns:p15="http://schemas.microsoft.com/office/powerpoint/2012/main" userId="Ben Wats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307" autoAdjust="0"/>
  </p:normalViewPr>
  <p:slideViewPr>
    <p:cSldViewPr snapToGrid="0">
      <p:cViewPr varScale="1">
        <p:scale>
          <a:sx n="87" d="100"/>
          <a:sy n="87" d="100"/>
        </p:scale>
        <p:origin x="1476"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8135"/>
          </a:xfrm>
          <a:prstGeom prst="rect">
            <a:avLst/>
          </a:prstGeom>
        </p:spPr>
        <p:txBody>
          <a:bodyPr vert="horz" lIns="91440" tIns="45720" rIns="91440" bIns="45720" rtlCol="0"/>
          <a:lstStyle>
            <a:lvl1pPr algn="l">
              <a:defRPr sz="1200">
                <a:latin typeface="Arial Black" panose="020B0A04020102020204" pitchFamily="34" charset="0"/>
              </a:defRPr>
            </a:lvl1pPr>
          </a:lstStyle>
          <a:p>
            <a:endParaRPr lang="en-GB"/>
          </a:p>
        </p:txBody>
      </p:sp>
      <p:sp>
        <p:nvSpPr>
          <p:cNvPr id="3" name="Date Placeholder 2"/>
          <p:cNvSpPr>
            <a:spLocks noGrp="1"/>
          </p:cNvSpPr>
          <p:nvPr>
            <p:ph type="dt" idx="1"/>
          </p:nvPr>
        </p:nvSpPr>
        <p:spPr>
          <a:xfrm>
            <a:off x="3850444" y="1"/>
            <a:ext cx="2945659" cy="498135"/>
          </a:xfrm>
          <a:prstGeom prst="rect">
            <a:avLst/>
          </a:prstGeom>
        </p:spPr>
        <p:txBody>
          <a:bodyPr vert="horz" lIns="91440" tIns="45720" rIns="91440" bIns="45720" rtlCol="0"/>
          <a:lstStyle>
            <a:lvl1pPr algn="r">
              <a:defRPr sz="1200">
                <a:latin typeface="Arial Black" panose="020B0A04020102020204" pitchFamily="34" charset="0"/>
              </a:defRPr>
            </a:lvl1pPr>
          </a:lstStyle>
          <a:p>
            <a:fld id="{0502C26B-EF51-48C7-9DA2-1F5BB2E64237}" type="datetimeFigureOut">
              <a:rPr lang="en-GB" smtClean="0"/>
              <a:pPr/>
              <a:t>03/02/2022</a:t>
            </a:fld>
            <a:endParaRPr lang="en-GB"/>
          </a:p>
        </p:txBody>
      </p:sp>
      <p:sp>
        <p:nvSpPr>
          <p:cNvPr id="4" name="Slide Image Placeholder 3"/>
          <p:cNvSpPr>
            <a:spLocks noGrp="1" noRot="1" noChangeAspect="1"/>
          </p:cNvSpPr>
          <p:nvPr>
            <p:ph type="sldImg" idx="2"/>
          </p:nvPr>
        </p:nvSpPr>
        <p:spPr>
          <a:xfrm>
            <a:off x="419100" y="1239838"/>
            <a:ext cx="5959475" cy="33528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30091"/>
            <a:ext cx="2945659" cy="498134"/>
          </a:xfrm>
          <a:prstGeom prst="rect">
            <a:avLst/>
          </a:prstGeom>
        </p:spPr>
        <p:txBody>
          <a:bodyPr vert="horz" lIns="91440" tIns="45720" rIns="91440" bIns="45720" rtlCol="0" anchor="b"/>
          <a:lstStyle>
            <a:lvl1pPr algn="l">
              <a:defRPr sz="1200">
                <a:latin typeface="Arial Black" panose="020B0A04020102020204" pitchFamily="34" charset="0"/>
              </a:defRPr>
            </a:lvl1pPr>
          </a:lstStyle>
          <a:p>
            <a:endParaRPr lang="en-GB"/>
          </a:p>
        </p:txBody>
      </p:sp>
      <p:sp>
        <p:nvSpPr>
          <p:cNvPr id="7" name="Slide Number Placeholder 6"/>
          <p:cNvSpPr>
            <a:spLocks noGrp="1"/>
          </p:cNvSpPr>
          <p:nvPr>
            <p:ph type="sldNum" sz="quarter" idx="5"/>
          </p:nvPr>
        </p:nvSpPr>
        <p:spPr>
          <a:xfrm>
            <a:off x="3850444" y="9430091"/>
            <a:ext cx="2945659" cy="498134"/>
          </a:xfrm>
          <a:prstGeom prst="rect">
            <a:avLst/>
          </a:prstGeom>
        </p:spPr>
        <p:txBody>
          <a:bodyPr vert="horz" lIns="91440" tIns="45720" rIns="91440" bIns="45720" rtlCol="0" anchor="b"/>
          <a:lstStyle>
            <a:lvl1pPr algn="r">
              <a:defRPr sz="1200">
                <a:latin typeface="Arial Black" panose="020B0A04020102020204" pitchFamily="34" charset="0"/>
              </a:defRPr>
            </a:lvl1pPr>
          </a:lstStyle>
          <a:p>
            <a:fld id="{D4D9D158-DC51-46E0-A86B-8979089D3349}" type="slidenum">
              <a:rPr lang="en-GB" smtClean="0"/>
              <a:pPr/>
              <a:t>‹#›</a:t>
            </a:fld>
            <a:endParaRPr lang="en-GB"/>
          </a:p>
        </p:txBody>
      </p:sp>
    </p:spTree>
    <p:extLst>
      <p:ext uri="{BB962C8B-B14F-4D97-AF65-F5344CB8AC3E}">
        <p14:creationId xmlns:p14="http://schemas.microsoft.com/office/powerpoint/2010/main" val="4272964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Black" panose="020B0A04020102020204" pitchFamily="34" charset="0"/>
        <a:ea typeface="+mn-ea"/>
        <a:cs typeface="+mn-cs"/>
      </a:defRPr>
    </a:lvl1pPr>
    <a:lvl2pPr marL="457200" algn="l" defTabSz="914400" rtl="0" eaLnBrk="1" latinLnBrk="0" hangingPunct="1">
      <a:defRPr sz="1200" kern="1200">
        <a:solidFill>
          <a:schemeClr val="tx1"/>
        </a:solidFill>
        <a:latin typeface="Arial Black" panose="020B0A04020102020204" pitchFamily="34" charset="0"/>
        <a:ea typeface="+mn-ea"/>
        <a:cs typeface="+mn-cs"/>
      </a:defRPr>
    </a:lvl2pPr>
    <a:lvl3pPr marL="914400" algn="l" defTabSz="914400" rtl="0" eaLnBrk="1" latinLnBrk="0" hangingPunct="1">
      <a:defRPr sz="1200" kern="1200">
        <a:solidFill>
          <a:schemeClr val="tx1"/>
        </a:solidFill>
        <a:latin typeface="Arial Black" panose="020B0A04020102020204" pitchFamily="34" charset="0"/>
        <a:ea typeface="+mn-ea"/>
        <a:cs typeface="+mn-cs"/>
      </a:defRPr>
    </a:lvl3pPr>
    <a:lvl4pPr marL="1371600" algn="l" defTabSz="914400" rtl="0" eaLnBrk="1" latinLnBrk="0" hangingPunct="1">
      <a:defRPr sz="1200" kern="1200">
        <a:solidFill>
          <a:schemeClr val="tx1"/>
        </a:solidFill>
        <a:latin typeface="Arial Black" panose="020B0A04020102020204" pitchFamily="34" charset="0"/>
        <a:ea typeface="+mn-ea"/>
        <a:cs typeface="+mn-cs"/>
      </a:defRPr>
    </a:lvl4pPr>
    <a:lvl5pPr marL="1828800" algn="l" defTabSz="914400" rtl="0" eaLnBrk="1" latinLnBrk="0" hangingPunct="1">
      <a:defRPr sz="1200" kern="1200">
        <a:solidFill>
          <a:schemeClr val="tx1"/>
        </a:solidFill>
        <a:latin typeface="Arial Black" panose="020B0A040201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a:t>
            </a:r>
          </a:p>
          <a:p>
            <a:endParaRPr lang="en-GB"/>
          </a:p>
        </p:txBody>
      </p:sp>
      <p:sp>
        <p:nvSpPr>
          <p:cNvPr id="4" name="Slide Number Placeholder 3"/>
          <p:cNvSpPr>
            <a:spLocks noGrp="1"/>
          </p:cNvSpPr>
          <p:nvPr>
            <p:ph type="sldNum" sz="quarter" idx="5"/>
          </p:nvPr>
        </p:nvSpPr>
        <p:spPr/>
        <p:txBody>
          <a:bodyPr/>
          <a:lstStyle/>
          <a:p>
            <a:fld id="{D4D9D158-DC51-46E0-A86B-8979089D3349}" type="slidenum">
              <a:rPr lang="en-GB" smtClean="0"/>
              <a:pPr/>
              <a:t>1</a:t>
            </a:fld>
            <a:endParaRPr lang="en-GB"/>
          </a:p>
        </p:txBody>
      </p:sp>
    </p:spTree>
    <p:extLst>
      <p:ext uri="{BB962C8B-B14F-4D97-AF65-F5344CB8AC3E}">
        <p14:creationId xmlns:p14="http://schemas.microsoft.com/office/powerpoint/2010/main" val="1162015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APPARENTLY</a:t>
            </a:r>
            <a:r>
              <a:rPr lang="en-GB" b="1" baseline="0"/>
              <a:t> ABOUT 30 OF THE  f2.0 XTRALUX LENSES WERE MADE SO I’M STILL LOOKING FOR ONE !</a:t>
            </a:r>
            <a:endParaRPr lang="en-GB" b="1"/>
          </a:p>
        </p:txBody>
      </p:sp>
      <p:sp>
        <p:nvSpPr>
          <p:cNvPr id="4" name="Slide Number Placeholder 3"/>
          <p:cNvSpPr>
            <a:spLocks noGrp="1"/>
          </p:cNvSpPr>
          <p:nvPr>
            <p:ph type="sldNum" sz="quarter" idx="5"/>
          </p:nvPr>
        </p:nvSpPr>
        <p:spPr/>
        <p:txBody>
          <a:bodyPr/>
          <a:lstStyle/>
          <a:p>
            <a:fld id="{D4D9D158-DC51-46E0-A86B-8979089D3349}" type="slidenum">
              <a:rPr lang="en-GB" smtClean="0"/>
              <a:pPr/>
              <a:t>10</a:t>
            </a:fld>
            <a:endParaRPr lang="en-GB"/>
          </a:p>
        </p:txBody>
      </p:sp>
    </p:spTree>
    <p:extLst>
      <p:ext uri="{BB962C8B-B14F-4D97-AF65-F5344CB8AC3E}">
        <p14:creationId xmlns:p14="http://schemas.microsoft.com/office/powerpoint/2010/main" val="1319432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a:t>· THE FINAL ROSS XPRES LENS WAS FITTED TO THE AUTORANGE 820 CAMERA LAUNCHED IN 1956</a:t>
            </a:r>
          </a:p>
          <a:p>
            <a:r>
              <a:rPr lang="en-GB" sz="1200" b="1"/>
              <a:t>· </a:t>
            </a:r>
            <a:r>
              <a:rPr lang="en-GB" sz="1200" b="1" i="1"/>
              <a:t>ARGUABLY </a:t>
            </a:r>
            <a:r>
              <a:rPr lang="en-GB" sz="1200" b="1"/>
              <a:t>THE FINEST EVER ROLL FILM “FOLDER” ?  </a:t>
            </a:r>
          </a:p>
          <a:p>
            <a:r>
              <a:rPr lang="en-GB" sz="1200" b="1"/>
              <a:t>· RACK &amp; PINION FOCUSSING BY MOVING THE BASE PLATE</a:t>
            </a:r>
          </a:p>
          <a:p>
            <a:r>
              <a:rPr lang="en-GB" sz="1200" b="1"/>
              <a:t>· A NEW  ALLOY BODY CASTING </a:t>
            </a:r>
          </a:p>
          <a:p>
            <a:r>
              <a:rPr lang="en-GB" sz="1200" b="1"/>
              <a:t>· SUPERB NEW LENS USING RARE EARTH COMPONENTS AND </a:t>
            </a:r>
            <a:r>
              <a:rPr lang="en-GB" sz="1200" b="1" i="1"/>
              <a:t>SAID </a:t>
            </a:r>
            <a:r>
              <a:rPr lang="en-GB" sz="1200" b="1"/>
              <a:t>TO HAVE 5 </a:t>
            </a:r>
          </a:p>
          <a:p>
            <a:r>
              <a:rPr lang="en-GB" sz="1200" b="1"/>
              <a:t>ELEMENTS RESEMBLING “COLOR HELIAR”  CONSTRUCTION. </a:t>
            </a:r>
            <a:r>
              <a:rPr lang="en-GB" sz="1200" b="1" i="1"/>
              <a:t>INFORMATION FROM 	AN INDIAN SOURCE WHICH I HAVE </a:t>
            </a:r>
            <a:r>
              <a:rPr lang="en-GB" sz="1200" b="1" i="1" u="sng"/>
              <a:t>NOT </a:t>
            </a:r>
            <a:r>
              <a:rPr lang="en-GB" sz="1200" b="1" i="1"/>
              <a:t>BEEN ABLE TO CONFIRM</a:t>
            </a:r>
            <a:endParaRPr lang="en-GB" sz="1200" b="1"/>
          </a:p>
          <a:p>
            <a:r>
              <a:rPr lang="en-GB" sz="1200" b="1"/>
              <a:t>· PRONTOR SVS SHUTTED OFFERED AS AN OPTION TO THE USUAL EPSILON.</a:t>
            </a:r>
          </a:p>
          <a:p>
            <a:r>
              <a:rPr lang="en-GB" sz="1200" b="1"/>
              <a:t>· UNFORTUNATELY THIS CAMERA WAS MUCH TOO LATE FOR ITS  MARKET AND SALES WERE LOW. </a:t>
            </a:r>
          </a:p>
          <a:p>
            <a:r>
              <a:rPr lang="en-GB" sz="1200" b="1"/>
              <a:t>· 1958 PRICE WAS £52.16.5d (EPSILON SHUTTER) £59.19.7(PRONTOR SVS SHUTTER)</a:t>
            </a:r>
          </a:p>
          <a:p>
            <a:r>
              <a:rPr lang="en-GB" sz="1200" b="1"/>
              <a:t>· .ROSS ENSIGN CEASED CAMERA PRODUCTION IN 1958 AND THEIR STOCK OF 4,000 CAMERAS SOLD OFF FOR £10 EACH TO DIXONS. ROSS RESOLUX ENLARGING LENSES CONTINUED AND BINOCULARS WERE STILL MARKETED UNTIL AROUND 1970 </a:t>
            </a:r>
          </a:p>
          <a:p>
            <a:r>
              <a:rPr lang="en-GB" sz="1200" b="1"/>
              <a:t>· EVENTUALLY ROLLEI TOOK OVER ROSS’S BINOCULAR DESIGNS.</a:t>
            </a:r>
          </a:p>
          <a:p>
            <a:endParaRPr lang="en-GB"/>
          </a:p>
        </p:txBody>
      </p:sp>
      <p:sp>
        <p:nvSpPr>
          <p:cNvPr id="4" name="Slide Number Placeholder 3"/>
          <p:cNvSpPr>
            <a:spLocks noGrp="1"/>
          </p:cNvSpPr>
          <p:nvPr>
            <p:ph type="sldNum" sz="quarter" idx="5"/>
          </p:nvPr>
        </p:nvSpPr>
        <p:spPr/>
        <p:txBody>
          <a:bodyPr/>
          <a:lstStyle/>
          <a:p>
            <a:fld id="{D4D9D158-DC51-46E0-A86B-8979089D3349}" type="slidenum">
              <a:rPr lang="en-GB" smtClean="0"/>
              <a:pPr/>
              <a:t>11</a:t>
            </a:fld>
            <a:endParaRPr lang="en-GB"/>
          </a:p>
        </p:txBody>
      </p:sp>
    </p:spTree>
    <p:extLst>
      <p:ext uri="{BB962C8B-B14F-4D97-AF65-F5344CB8AC3E}">
        <p14:creationId xmlns:p14="http://schemas.microsoft.com/office/powerpoint/2010/main" val="2743253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4D9D158-DC51-46E0-A86B-8979089D3349}" type="slidenum">
              <a:rPr lang="en-GB" smtClean="0"/>
              <a:pPr/>
              <a:t>12</a:t>
            </a:fld>
            <a:endParaRPr lang="en-GB"/>
          </a:p>
        </p:txBody>
      </p:sp>
    </p:spTree>
    <p:extLst>
      <p:ext uri="{BB962C8B-B14F-4D97-AF65-F5344CB8AC3E}">
        <p14:creationId xmlns:p14="http://schemas.microsoft.com/office/powerpoint/2010/main" val="1011504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NEITHER</a:t>
            </a:r>
            <a:r>
              <a:rPr lang="en-GB" b="1" baseline="0"/>
              <a:t> DALLMEYER NOR MIETE WERE ABLE TO PROVE PRIORITY FOR TELEPHOTO DESIGN- IN FACT THE FIRST WAS PROBABLY MADE BY A NEW ZEALANDER</a:t>
            </a:r>
          </a:p>
          <a:p>
            <a:endParaRPr lang="en-GB" b="1" baseline="0"/>
          </a:p>
          <a:p>
            <a:r>
              <a:rPr lang="en-GB" b="1" baseline="0"/>
              <a:t>ONE WONDERS WHY IT TOOK SO LONG AS  DALLMEYER MUST HAVE BEEN AWARE OF THE GALILEAN TELESCOPE !</a:t>
            </a:r>
            <a:endParaRPr lang="en-GB" b="1"/>
          </a:p>
        </p:txBody>
      </p:sp>
      <p:sp>
        <p:nvSpPr>
          <p:cNvPr id="4" name="Slide Number Placeholder 3"/>
          <p:cNvSpPr>
            <a:spLocks noGrp="1"/>
          </p:cNvSpPr>
          <p:nvPr>
            <p:ph type="sldNum" sz="quarter" idx="5"/>
          </p:nvPr>
        </p:nvSpPr>
        <p:spPr/>
        <p:txBody>
          <a:bodyPr/>
          <a:lstStyle/>
          <a:p>
            <a:fld id="{D4D9D158-DC51-46E0-A86B-8979089D3349}" type="slidenum">
              <a:rPr lang="en-GB" smtClean="0"/>
              <a:pPr/>
              <a:t>13</a:t>
            </a:fld>
            <a:endParaRPr lang="en-GB"/>
          </a:p>
        </p:txBody>
      </p:sp>
    </p:spTree>
    <p:extLst>
      <p:ext uri="{BB962C8B-B14F-4D97-AF65-F5344CB8AC3E}">
        <p14:creationId xmlns:p14="http://schemas.microsoft.com/office/powerpoint/2010/main" val="2529747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THE BRENT ACHIVES HOLD THE ORIGINAL DALLMEYER SALES RECORDS BUT NOT DESIGN</a:t>
            </a:r>
            <a:r>
              <a:rPr lang="en-GB" b="1" baseline="0"/>
              <a:t> NOR PATENT DATA</a:t>
            </a:r>
            <a:endParaRPr lang="en-GB" b="1"/>
          </a:p>
        </p:txBody>
      </p:sp>
      <p:sp>
        <p:nvSpPr>
          <p:cNvPr id="4" name="Slide Number Placeholder 3"/>
          <p:cNvSpPr>
            <a:spLocks noGrp="1"/>
          </p:cNvSpPr>
          <p:nvPr>
            <p:ph type="sldNum" sz="quarter" idx="5"/>
          </p:nvPr>
        </p:nvSpPr>
        <p:spPr/>
        <p:txBody>
          <a:bodyPr/>
          <a:lstStyle/>
          <a:p>
            <a:fld id="{D4D9D158-DC51-46E0-A86B-8979089D3349}" type="slidenum">
              <a:rPr lang="en-GB" smtClean="0"/>
              <a:pPr/>
              <a:t>14</a:t>
            </a:fld>
            <a:endParaRPr lang="en-GB"/>
          </a:p>
        </p:txBody>
      </p:sp>
    </p:spTree>
    <p:extLst>
      <p:ext uri="{BB962C8B-B14F-4D97-AF65-F5344CB8AC3E}">
        <p14:creationId xmlns:p14="http://schemas.microsoft.com/office/powerpoint/2010/main" val="31300551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4D9D158-DC51-46E0-A86B-8979089D3349}" type="slidenum">
              <a:rPr lang="en-GB" smtClean="0"/>
              <a:pPr/>
              <a:t>15</a:t>
            </a:fld>
            <a:endParaRPr lang="en-GB"/>
          </a:p>
        </p:txBody>
      </p:sp>
    </p:spTree>
    <p:extLst>
      <p:ext uri="{BB962C8B-B14F-4D97-AF65-F5344CB8AC3E}">
        <p14:creationId xmlns:p14="http://schemas.microsoft.com/office/powerpoint/2010/main" val="41274330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9994" indent="-359994"/>
            <a:r>
              <a:rPr lang="en-GB" sz="1200" b="1" kern="1400">
                <a:solidFill>
                  <a:srgbClr val="000000"/>
                </a:solidFill>
                <a:latin typeface="Arial Black" panose="020B0A04020102020204" pitchFamily="34" charset="0"/>
              </a:rPr>
              <a:t>THE SEPTAC IS EVEN RARER THAN THE “SUPER SIX”. CERTAINLY NOT THE  “CHEAPER LENS” FOR THE WITNESS MENTIONED BY ANDREW HOLLIMAN IN HIS EXCELLENT BOOK DETAILING ILFORD CAMERAS .</a:t>
            </a:r>
          </a:p>
          <a:p>
            <a:r>
              <a:rPr lang="en-GB" b="1" kern="1400">
                <a:solidFill>
                  <a:srgbClr val="000000"/>
                </a:solidFill>
                <a:latin typeface="Arial Black" panose="020B0A04020102020204" pitchFamily="34" charset="0"/>
              </a:rPr>
              <a:t> </a:t>
            </a:r>
          </a:p>
          <a:p>
            <a:endParaRPr lang="en-GB"/>
          </a:p>
        </p:txBody>
      </p:sp>
      <p:sp>
        <p:nvSpPr>
          <p:cNvPr id="4" name="Slide Number Placeholder 3"/>
          <p:cNvSpPr>
            <a:spLocks noGrp="1"/>
          </p:cNvSpPr>
          <p:nvPr>
            <p:ph type="sldNum" sz="quarter" idx="5"/>
          </p:nvPr>
        </p:nvSpPr>
        <p:spPr/>
        <p:txBody>
          <a:bodyPr/>
          <a:lstStyle/>
          <a:p>
            <a:fld id="{D4D9D158-DC51-46E0-A86B-8979089D3349}" type="slidenum">
              <a:rPr lang="en-GB" smtClean="0"/>
              <a:pPr/>
              <a:t>16</a:t>
            </a:fld>
            <a:endParaRPr lang="en-GB"/>
          </a:p>
        </p:txBody>
      </p:sp>
    </p:spTree>
    <p:extLst>
      <p:ext uri="{BB962C8B-B14F-4D97-AF65-F5344CB8AC3E}">
        <p14:creationId xmlns:p14="http://schemas.microsoft.com/office/powerpoint/2010/main" val="3292397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4D9D158-DC51-46E0-A86B-8979089D3349}" type="slidenum">
              <a:rPr lang="en-GB" smtClean="0"/>
              <a:pPr/>
              <a:t>18</a:t>
            </a:fld>
            <a:endParaRPr lang="en-GB"/>
          </a:p>
        </p:txBody>
      </p:sp>
    </p:spTree>
    <p:extLst>
      <p:ext uri="{BB962C8B-B14F-4D97-AF65-F5344CB8AC3E}">
        <p14:creationId xmlns:p14="http://schemas.microsoft.com/office/powerpoint/2010/main" val="21329856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4D9D158-DC51-46E0-A86B-8979089D3349}" type="slidenum">
              <a:rPr lang="en-GB" smtClean="0"/>
              <a:pPr/>
              <a:t>19</a:t>
            </a:fld>
            <a:endParaRPr lang="en-GB"/>
          </a:p>
        </p:txBody>
      </p:sp>
    </p:spTree>
    <p:extLst>
      <p:ext uri="{BB962C8B-B14F-4D97-AF65-F5344CB8AC3E}">
        <p14:creationId xmlns:p14="http://schemas.microsoft.com/office/powerpoint/2010/main" val="19536641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4D9D158-DC51-46E0-A86B-8979089D3349}" type="slidenum">
              <a:rPr lang="en-GB" smtClean="0"/>
              <a:pPr/>
              <a:t>20</a:t>
            </a:fld>
            <a:endParaRPr lang="en-GB"/>
          </a:p>
        </p:txBody>
      </p:sp>
    </p:spTree>
    <p:extLst>
      <p:ext uri="{BB962C8B-B14F-4D97-AF65-F5344CB8AC3E}">
        <p14:creationId xmlns:p14="http://schemas.microsoft.com/office/powerpoint/2010/main" val="3088033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4D9D158-DC51-46E0-A86B-8979089D3349}" type="slidenum">
              <a:rPr lang="en-GB" smtClean="0"/>
              <a:pPr/>
              <a:t>2</a:t>
            </a:fld>
            <a:endParaRPr lang="en-GB"/>
          </a:p>
        </p:txBody>
      </p:sp>
    </p:spTree>
    <p:extLst>
      <p:ext uri="{BB962C8B-B14F-4D97-AF65-F5344CB8AC3E}">
        <p14:creationId xmlns:p14="http://schemas.microsoft.com/office/powerpoint/2010/main" val="21634603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4D9D158-DC51-46E0-A86B-8979089D3349}" type="slidenum">
              <a:rPr lang="en-GB" smtClean="0"/>
              <a:pPr/>
              <a:t>21</a:t>
            </a:fld>
            <a:endParaRPr lang="en-GB"/>
          </a:p>
        </p:txBody>
      </p:sp>
    </p:spTree>
    <p:extLst>
      <p:ext uri="{BB962C8B-B14F-4D97-AF65-F5344CB8AC3E}">
        <p14:creationId xmlns:p14="http://schemas.microsoft.com/office/powerpoint/2010/main" val="35667715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4D9D158-DC51-46E0-A86B-8979089D3349}" type="slidenum">
              <a:rPr lang="en-GB" smtClean="0"/>
              <a:pPr/>
              <a:t>22</a:t>
            </a:fld>
            <a:endParaRPr lang="en-GB"/>
          </a:p>
        </p:txBody>
      </p:sp>
    </p:spTree>
    <p:extLst>
      <p:ext uri="{BB962C8B-B14F-4D97-AF65-F5344CB8AC3E}">
        <p14:creationId xmlns:p14="http://schemas.microsoft.com/office/powerpoint/2010/main" val="20399866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59994" indent="-359994"/>
            <a:r>
              <a:rPr lang="en-GB" sz="1200" kern="1400">
                <a:solidFill>
                  <a:srgbClr val="000000"/>
                </a:solidFill>
                <a:latin typeface="Arial Black" panose="020B0A04020102020204" pitchFamily="34" charset="0"/>
                <a:ea typeface="+mn-ea"/>
                <a:cs typeface="+mn-cs"/>
              </a:rPr>
              <a:t>· </a:t>
            </a:r>
            <a:r>
              <a:rPr lang="en-GB" sz="1200" b="1" kern="1400">
                <a:solidFill>
                  <a:srgbClr val="000000"/>
                </a:solidFill>
                <a:latin typeface="Arial Black" panose="020B0A04020102020204" pitchFamily="34" charset="0"/>
                <a:ea typeface="+mn-ea"/>
                <a:cs typeface="+mn-cs"/>
              </a:rPr>
              <a:t>IN THE 1950’S THE ONLY GERMAN CAMERAS THAT COULD BE READILY  IMPORTED INTO THE UK WERE THOSE WITH A WHOLESALE COST OF ABOUT £6	(EQUIVALENT TO A RETAIL PRICE WITH  PURCHASE TAX OF ABOUT £12 - £14)</a:t>
            </a:r>
          </a:p>
          <a:p>
            <a:pPr marL="359994" indent="-359994"/>
            <a:endParaRPr lang="en-GB" sz="1200" b="1" kern="1400">
              <a:solidFill>
                <a:srgbClr val="000000"/>
              </a:solidFill>
              <a:latin typeface="Arial Black" panose="020B0A04020102020204" pitchFamily="34" charset="0"/>
              <a:ea typeface="+mn-ea"/>
              <a:cs typeface="+mn-cs"/>
            </a:endParaRPr>
          </a:p>
          <a:p>
            <a:pPr marL="359994" indent="-359994"/>
            <a:r>
              <a:rPr lang="en-GB" sz="1200" b="1" kern="1400">
                <a:solidFill>
                  <a:srgbClr val="000000"/>
                </a:solidFill>
                <a:latin typeface="Arial Black" panose="020B0A04020102020204" pitchFamily="34" charset="0"/>
                <a:ea typeface="+mn-ea"/>
                <a:cs typeface="+mn-cs"/>
              </a:rPr>
              <a:t>· 1954 THE ARCHITRON– F3.5 NEVILLE BROWN (NEBRO) IMPORTERS OF THE “PAXETTE” CAMERA OFFERED THE “SUPER PAXETTE” BODY  WITH ADAPTEDWRAY 35mm, 50mm and 90mm .  WRAYFLEX LENSES WITH  EXTENDED MOUNTS AND 39mm THREAD &amp; PAXETTE REGISTER</a:t>
            </a:r>
          </a:p>
          <a:p>
            <a:r>
              <a:rPr lang="en-GB" b="1"/>
              <a:t>  </a:t>
            </a:r>
          </a:p>
          <a:p>
            <a:r>
              <a:rPr lang="en-GB" b="1"/>
              <a:t>CHARLES WYNNE ALSO WORKED ON THE MOUNT PALOMAR TELESCOPE</a:t>
            </a:r>
            <a:r>
              <a:rPr lang="en-GB" b="1" baseline="0"/>
              <a:t> AND DOUBLED ITS FIELD OF VIEW</a:t>
            </a:r>
            <a:endParaRPr lang="en-GB" b="1"/>
          </a:p>
        </p:txBody>
      </p:sp>
      <p:sp>
        <p:nvSpPr>
          <p:cNvPr id="4" name="Slide Number Placeholder 3"/>
          <p:cNvSpPr>
            <a:spLocks noGrp="1"/>
          </p:cNvSpPr>
          <p:nvPr>
            <p:ph type="sldNum" sz="quarter" idx="10"/>
          </p:nvPr>
        </p:nvSpPr>
        <p:spPr/>
        <p:txBody>
          <a:bodyPr/>
          <a:lstStyle/>
          <a:p>
            <a:fld id="{D4D9D158-DC51-46E0-A86B-8979089D3349}" type="slidenum">
              <a:rPr lang="en-GB" smtClean="0"/>
              <a:pPr/>
              <a:t>24</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4D9D158-DC51-46E0-A86B-8979089D3349}" type="slidenum">
              <a:rPr lang="en-GB" smtClean="0"/>
              <a:pPr/>
              <a:t>25</a:t>
            </a:fld>
            <a:endParaRPr lang="en-GB"/>
          </a:p>
        </p:txBody>
      </p:sp>
    </p:spTree>
    <p:extLst>
      <p:ext uri="{BB962C8B-B14F-4D97-AF65-F5344CB8AC3E}">
        <p14:creationId xmlns:p14="http://schemas.microsoft.com/office/powerpoint/2010/main" val="23449015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4D9D158-DC51-46E0-A86B-8979089D3349}" type="slidenum">
              <a:rPr lang="en-GB" smtClean="0"/>
              <a:pPr/>
              <a:t>27</a:t>
            </a:fld>
            <a:endParaRPr lang="en-GB"/>
          </a:p>
        </p:txBody>
      </p:sp>
    </p:spTree>
    <p:extLst>
      <p:ext uri="{BB962C8B-B14F-4D97-AF65-F5344CB8AC3E}">
        <p14:creationId xmlns:p14="http://schemas.microsoft.com/office/powerpoint/2010/main" val="37347399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4D9D158-DC51-46E0-A86B-8979089D3349}" type="slidenum">
              <a:rPr lang="en-GB" smtClean="0"/>
              <a:pPr/>
              <a:t>29</a:t>
            </a:fld>
            <a:endParaRPr lang="en-GB"/>
          </a:p>
        </p:txBody>
      </p:sp>
    </p:spTree>
    <p:extLst>
      <p:ext uri="{BB962C8B-B14F-4D97-AF65-F5344CB8AC3E}">
        <p14:creationId xmlns:p14="http://schemas.microsoft.com/office/powerpoint/2010/main" val="1163565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GB" sz="800"/>
            </a:br>
            <a:r>
              <a:rPr lang="en-GB" sz="1200">
                <a:latin typeface="Arial Black" panose="020B0A04020102020204" pitchFamily="34" charset="0"/>
              </a:rPr>
              <a:t>· </a:t>
            </a:r>
            <a:r>
              <a:rPr lang="en-GB" sz="1200" b="1">
                <a:latin typeface="Arial Black" panose="020B0A04020102020204" pitchFamily="34" charset="0"/>
              </a:rPr>
              <a:t>HALL BROTHERS WERE A SMALL OPTICAL MANUFACTURER BETTER KNOWN FOR SURVEYING INSTRUMENTS WHO BECAME PART OF AGI THE MANUFACTURERS OF THE AGIFLEX, AGIFOLD AND AGIFLASH CAMERAS</a:t>
            </a:r>
            <a:br>
              <a:rPr lang="en-GB" sz="1200" b="1">
                <a:latin typeface="Arial Black" panose="020B0A04020102020204" pitchFamily="34" charset="0"/>
              </a:rPr>
            </a:br>
            <a:r>
              <a:rPr lang="en-GB" sz="1200" b="1">
                <a:latin typeface="Arial Black" panose="020B0A04020102020204" pitchFamily="34" charset="0"/>
              </a:rPr>
              <a:t>· THEIR NAMED LENSES SEEM ONLY TO HAVE BEEN USED ONLY FOR THIS WW2 CAMERA  BASED ON THE REFLEX KORELLE AND WHICH WAS LATER DEVELOPED INTO THE AGIFLEX</a:t>
            </a:r>
            <a:endParaRPr lang="en-GB" b="1"/>
          </a:p>
        </p:txBody>
      </p:sp>
      <p:sp>
        <p:nvSpPr>
          <p:cNvPr id="4" name="Slide Number Placeholder 3"/>
          <p:cNvSpPr>
            <a:spLocks noGrp="1"/>
          </p:cNvSpPr>
          <p:nvPr>
            <p:ph type="sldNum" sz="quarter" idx="5"/>
          </p:nvPr>
        </p:nvSpPr>
        <p:spPr/>
        <p:txBody>
          <a:bodyPr/>
          <a:lstStyle/>
          <a:p>
            <a:fld id="{D4D9D158-DC51-46E0-A86B-8979089D3349}" type="slidenum">
              <a:rPr lang="en-GB" smtClean="0"/>
              <a:pPr/>
              <a:t>3</a:t>
            </a:fld>
            <a:endParaRPr lang="en-GB"/>
          </a:p>
        </p:txBody>
      </p:sp>
    </p:spTree>
    <p:extLst>
      <p:ext uri="{BB962C8B-B14F-4D97-AF65-F5344CB8AC3E}">
        <p14:creationId xmlns:p14="http://schemas.microsoft.com/office/powerpoint/2010/main" val="3667007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400">
                <a:solidFill>
                  <a:srgbClr val="000000"/>
                </a:solidFill>
                <a:latin typeface="Arial Black" panose="020B0A04020102020204" pitchFamily="34" charset="0"/>
              </a:rPr>
              <a:t>BECK MADE TELESCOPES, CAMERAS, MICROSCOPES AND OPTICAL INSTRUMENTS. IN THE EARLY 1900’S THEY WORKED  WITH THE GERMAN COMPANY STEINHEIL, AND MARKETED THEIR LENS DESIGNS . THEY WERE BETTER KNOWN FOR MICROSCOPES AND OPTICIANS’ TEST LENSES IN MORE  RECENT YEARS BUT THEIR LENSES WERE USED ON SOME PRE-WAR ENSIGN CAMERAS AND ON THE “PURMA SPECIAL” MARKETED FROM 1937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400">
              <a:solidFill>
                <a:srgbClr val="000000"/>
              </a:solidFill>
              <a:latin typeface="Arial Black" panose="020B0A04020102020204" pitchFamily="34" charset="0"/>
            </a:endParaRPr>
          </a:p>
          <a:p>
            <a:pPr algn="ctr">
              <a:lnSpc>
                <a:spcPct val="75000"/>
              </a:lnSpc>
            </a:pPr>
            <a:endParaRPr lang="en-GB" kern="140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kern="1400">
                <a:solidFill>
                  <a:srgbClr val="000000"/>
                </a:solidFill>
              </a:rPr>
              <a:t> </a:t>
            </a:r>
            <a:r>
              <a:rPr lang="en-GB" sz="1200" kern="1400">
                <a:solidFill>
                  <a:srgbClr val="000000"/>
                </a:solidFill>
                <a:latin typeface="Arial Black" panose="020B0A04020102020204" pitchFamily="34" charset="0"/>
              </a:rPr>
              <a:t>BOLCO WERE OWNED BY E ELLIOT &amp; MADE THE (NOTORIOUS) VP TWIN CAMERAS SOLD BY WOOLWORTHS. ELLIOTT WORKED CLOSELY WITH KENNETH CORFIELD AND MADE THE</a:t>
            </a:r>
            <a:endParaRPr lang="en-GB" sz="1200" kern="140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400">
              <a:solidFill>
                <a:srgbClr val="000000"/>
              </a:solidFill>
              <a:latin typeface="Arial Black" panose="020B0A040201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400">
              <a:solidFill>
                <a:srgbClr val="000000"/>
              </a:solidFill>
              <a:latin typeface="Arial Black" panose="020B0A040201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D4D9D158-DC51-46E0-A86B-8979089D3349}" type="slidenum">
              <a:rPr lang="en-GB" smtClean="0"/>
              <a:pPr/>
              <a:t>4</a:t>
            </a:fld>
            <a:endParaRPr lang="en-GB"/>
          </a:p>
        </p:txBody>
      </p:sp>
    </p:spTree>
    <p:extLst>
      <p:ext uri="{BB962C8B-B14F-4D97-AF65-F5344CB8AC3E}">
        <p14:creationId xmlns:p14="http://schemas.microsoft.com/office/powerpoint/2010/main" val="2328813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kern="1200" dirty="0">
                <a:solidFill>
                  <a:schemeClr val="tx1"/>
                </a:solidFill>
                <a:effectLst/>
                <a:ea typeface="+mn-ea"/>
                <a:cs typeface="+mn-cs"/>
              </a:rPr>
              <a:t>HIGH QUALITY CAMERAS DEMANDED HIGH QUALITY LENSES AND THE “BIG FOUR” DALLMEYER, ROSS ,TTH, &amp;  WRAY  ALL PRODUCED LENSES FOR SOME OF THESE</a:t>
            </a:r>
          </a:p>
          <a:p>
            <a:pPr algn="ctr"/>
            <a:r>
              <a:rPr lang="en-GB" sz="1200" b="1" i="1" u="sng" kern="1200" dirty="0">
                <a:solidFill>
                  <a:schemeClr val="tx1"/>
                </a:solidFill>
                <a:effectLst/>
                <a:ea typeface="+mn-ea"/>
                <a:cs typeface="+mn-cs"/>
              </a:rPr>
              <a:t>BUT WHOSE WERE</a:t>
            </a:r>
            <a:r>
              <a:rPr lang="en-GB" sz="1200" b="1" i="1" u="sng" kern="1200" baseline="0" dirty="0">
                <a:solidFill>
                  <a:schemeClr val="tx1"/>
                </a:solidFill>
                <a:effectLst/>
                <a:ea typeface="+mn-ea"/>
                <a:cs typeface="+mn-cs"/>
              </a:rPr>
              <a:t> </a:t>
            </a:r>
            <a:r>
              <a:rPr lang="en-GB" sz="1200" b="1" i="1" u="sng" kern="1200" dirty="0">
                <a:solidFill>
                  <a:schemeClr val="tx1"/>
                </a:solidFill>
                <a:effectLst/>
                <a:ea typeface="+mn-ea"/>
                <a:cs typeface="+mn-cs"/>
              </a:rPr>
              <a:t>BEST ?</a:t>
            </a:r>
            <a:endParaRPr lang="en-GB" sz="1200" b="1" kern="1200" dirty="0">
              <a:solidFill>
                <a:schemeClr val="tx1"/>
              </a:solidFill>
              <a:effectLst/>
              <a:ea typeface="+mn-ea"/>
              <a:cs typeface="+mn-cs"/>
            </a:endParaRPr>
          </a:p>
          <a:p>
            <a:pPr algn="ctr"/>
            <a:r>
              <a:rPr lang="en-GB" sz="1200" b="1" kern="1200" dirty="0">
                <a:solidFill>
                  <a:schemeClr val="tx1"/>
                </a:solidFill>
                <a:effectLst/>
                <a:ea typeface="+mn-ea"/>
                <a:cs typeface="+mn-cs"/>
              </a:rPr>
              <a:t> </a:t>
            </a:r>
          </a:p>
          <a:p>
            <a:endParaRPr lang="en-GB" dirty="0"/>
          </a:p>
        </p:txBody>
      </p:sp>
      <p:sp>
        <p:nvSpPr>
          <p:cNvPr id="4" name="Slide Number Placeholder 3"/>
          <p:cNvSpPr>
            <a:spLocks noGrp="1"/>
          </p:cNvSpPr>
          <p:nvPr>
            <p:ph type="sldNum" sz="quarter" idx="5"/>
          </p:nvPr>
        </p:nvSpPr>
        <p:spPr/>
        <p:txBody>
          <a:bodyPr/>
          <a:lstStyle/>
          <a:p>
            <a:fld id="{D4D9D158-DC51-46E0-A86B-8979089D3349}" type="slidenum">
              <a:rPr lang="en-GB" smtClean="0"/>
              <a:pPr/>
              <a:t>5</a:t>
            </a:fld>
            <a:endParaRPr lang="en-GB"/>
          </a:p>
        </p:txBody>
      </p:sp>
    </p:spTree>
    <p:extLst>
      <p:ext uri="{BB962C8B-B14F-4D97-AF65-F5344CB8AC3E}">
        <p14:creationId xmlns:p14="http://schemas.microsoft.com/office/powerpoint/2010/main" val="1491507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b="1" kern="1400">
                <a:solidFill>
                  <a:srgbClr val="000000"/>
                </a:solidFill>
                <a:latin typeface="Arial Black" panose="020B0A04020102020204" pitchFamily="34" charset="0"/>
              </a:rPr>
              <a:t>ROSS</a:t>
            </a:r>
            <a:endParaRPr lang="en-GB" sz="2400" b="1" kern="1400">
              <a:solidFill>
                <a:srgbClr val="000000"/>
              </a:solidFill>
            </a:endParaRPr>
          </a:p>
          <a:p>
            <a:r>
              <a:rPr lang="en-GB" sz="1200" b="1" kern="1400">
                <a:solidFill>
                  <a:srgbClr val="000000"/>
                </a:solidFill>
                <a:latin typeface="Arial Black" panose="020B0A04020102020204" pitchFamily="34" charset="0"/>
              </a:rPr>
              <a:t>NOTABLE EVENTS</a:t>
            </a:r>
            <a:endParaRPr lang="en-GB" sz="1200" b="1" kern="1400">
              <a:solidFill>
                <a:srgbClr val="000000"/>
              </a:solidFill>
            </a:endParaRPr>
          </a:p>
          <a:p>
            <a:pPr marL="359994" indent="-359994"/>
            <a:r>
              <a:rPr lang="en-GB" sz="1200" b="1" kern="1400">
                <a:solidFill>
                  <a:srgbClr val="000000"/>
                </a:solidFill>
              </a:rPr>
              <a:t>· </a:t>
            </a:r>
            <a:r>
              <a:rPr lang="en-GB" sz="1200" b="1" kern="1400">
                <a:solidFill>
                  <a:srgbClr val="000000"/>
                </a:solidFill>
                <a:latin typeface="Arial Black" panose="020B0A04020102020204" pitchFamily="34" charset="0"/>
              </a:rPr>
              <a:t>1830 ORIGINAL  COMPANY FOUNDED BY ANDREW ROSS </a:t>
            </a:r>
            <a:endParaRPr lang="en-GB" sz="1200" b="1" kern="1400">
              <a:solidFill>
                <a:srgbClr val="000000"/>
              </a:solidFill>
            </a:endParaRPr>
          </a:p>
          <a:p>
            <a:pPr marL="359994" indent="-359994"/>
            <a:r>
              <a:rPr lang="en-GB" sz="1200" b="1" kern="1400">
                <a:solidFill>
                  <a:srgbClr val="000000"/>
                </a:solidFill>
              </a:rPr>
              <a:t>· </a:t>
            </a:r>
            <a:r>
              <a:rPr lang="en-GB" sz="1200" b="1" kern="1400">
                <a:solidFill>
                  <a:srgbClr val="000000"/>
                </a:solidFill>
                <a:latin typeface="Arial Black" panose="020B0A04020102020204" pitchFamily="34" charset="0"/>
              </a:rPr>
              <a:t>1831 ROSS BEGAN MANUFACTURE OF MICROSCOPES AND TELESCOPES. A FINE ONE FROM C 1850 IS ILLUSTRATED </a:t>
            </a:r>
            <a:endParaRPr lang="en-GB" sz="1200" b="1" kern="1400">
              <a:solidFill>
                <a:srgbClr val="000000"/>
              </a:solidFill>
            </a:endParaRPr>
          </a:p>
          <a:p>
            <a:pPr marL="359994" indent="-359994"/>
            <a:r>
              <a:rPr lang="en-GB" sz="1200" b="1" kern="1400">
                <a:solidFill>
                  <a:srgbClr val="000000"/>
                </a:solidFill>
              </a:rPr>
              <a:t>· </a:t>
            </a:r>
            <a:r>
              <a:rPr lang="en-GB" sz="1200" b="1" kern="1400">
                <a:solidFill>
                  <a:srgbClr val="000000"/>
                </a:solidFill>
                <a:latin typeface="Arial Black" panose="020B0A04020102020204" pitchFamily="34" charset="0"/>
              </a:rPr>
              <a:t>STORY OF BUBBLE</a:t>
            </a:r>
          </a:p>
          <a:p>
            <a:pPr marL="359994" indent="-359994"/>
            <a:endParaRPr lang="en-GB" sz="1200" b="1" kern="1400">
              <a:solidFill>
                <a:srgbClr val="000000"/>
              </a:solidFill>
            </a:endParaRPr>
          </a:p>
          <a:p>
            <a:pPr marL="359994" indent="-359994"/>
            <a:r>
              <a:rPr lang="en-GB" sz="1200" b="1" kern="1400">
                <a:solidFill>
                  <a:srgbClr val="000000"/>
                </a:solidFill>
              </a:rPr>
              <a:t>· </a:t>
            </a:r>
            <a:r>
              <a:rPr lang="en-GB" sz="1200" b="1" kern="1400">
                <a:solidFill>
                  <a:srgbClr val="000000"/>
                </a:solidFill>
                <a:latin typeface="Arial Black" panose="020B0A04020102020204" pitchFamily="34" charset="0"/>
              </a:rPr>
              <a:t>1831 ROSS DESIGNS AN ACHROMATIC LENS</a:t>
            </a:r>
          </a:p>
          <a:p>
            <a:pPr marL="359994" indent="-359994"/>
            <a:endParaRPr lang="en-GB" sz="1200" b="1" kern="1400">
              <a:solidFill>
                <a:srgbClr val="000000"/>
              </a:solidFill>
              <a:latin typeface="Arial Black" panose="020B0A04020102020204" pitchFamily="34" charset="0"/>
            </a:endParaRPr>
          </a:p>
          <a:p>
            <a:pPr marL="359994" indent="-359994"/>
            <a:endParaRPr lang="en-GB" sz="1200" b="1" kern="1400">
              <a:solidFill>
                <a:srgbClr val="000000"/>
              </a:solidFill>
            </a:endParaRPr>
          </a:p>
          <a:p>
            <a:pPr marL="359994" indent="-359994"/>
            <a:r>
              <a:rPr lang="en-GB" sz="1200" b="1" kern="1400">
                <a:solidFill>
                  <a:srgbClr val="000000"/>
                </a:solidFill>
              </a:rPr>
              <a:t>· </a:t>
            </a:r>
            <a:r>
              <a:rPr lang="en-GB" sz="1200" b="1" kern="1400">
                <a:solidFill>
                  <a:srgbClr val="000000"/>
                </a:solidFill>
                <a:latin typeface="Arial Black" panose="020B0A04020102020204" pitchFamily="34" charset="0"/>
              </a:rPr>
              <a:t>1840 STARTED MAKING CAMERA LENSES </a:t>
            </a:r>
          </a:p>
          <a:p>
            <a:pPr marL="359994" indent="-359994"/>
            <a:endParaRPr lang="en-GB" sz="1200" b="1" kern="1400">
              <a:solidFill>
                <a:srgbClr val="000000"/>
              </a:solidFill>
              <a:latin typeface="Arial Black" panose="020B0A04020102020204" pitchFamily="34" charset="0"/>
            </a:endParaRPr>
          </a:p>
          <a:p>
            <a:pPr marL="359994" indent="-359994"/>
            <a:endParaRPr lang="en-GB" sz="1200" b="1" kern="1400">
              <a:solidFill>
                <a:srgbClr val="000000"/>
              </a:solidFill>
              <a:latin typeface="Arial Black" panose="020B0A04020102020204" pitchFamily="34" charset="0"/>
            </a:endParaRPr>
          </a:p>
          <a:p>
            <a:pPr marL="359994" indent="-359994"/>
            <a:r>
              <a:rPr lang="en-GB" sz="1200" b="1" kern="1400">
                <a:solidFill>
                  <a:srgbClr val="000000"/>
                </a:solidFill>
              </a:rPr>
              <a:t>· </a:t>
            </a:r>
            <a:r>
              <a:rPr lang="en-GB" sz="1200" b="1" kern="1400">
                <a:solidFill>
                  <a:srgbClr val="000000"/>
                </a:solidFill>
                <a:latin typeface="Arial Black" panose="020B0A04020102020204" pitchFamily="34" charset="0"/>
              </a:rPr>
              <a:t>1840 THE PETZVAL LENS WAS INVENTED BY PETZVAL &amp; VOIGHTLANDER ALLOWING  SHORT EXPOSURES FOR PORTRAITS . EARLY ROSS LENSES USED THIS DESIGN WHICH GAVE GOOD CENTRAL DEFINITION </a:t>
            </a:r>
          </a:p>
          <a:p>
            <a:pPr marL="359994" indent="-359994"/>
            <a:endParaRPr lang="en-GB" sz="1200" b="1" kern="1400">
              <a:solidFill>
                <a:srgbClr val="000000"/>
              </a:solidFill>
              <a:latin typeface="Arial Black" panose="020B0A04020102020204" pitchFamily="34" charset="0"/>
            </a:endParaRPr>
          </a:p>
          <a:p>
            <a:pPr marL="359994" indent="-359994"/>
            <a:r>
              <a:rPr lang="en-GB" sz="1200" b="1" kern="1400">
                <a:solidFill>
                  <a:srgbClr val="000000"/>
                </a:solidFill>
                <a:latin typeface="Arial Black" panose="020B0A04020102020204" pitchFamily="34" charset="0"/>
              </a:rPr>
              <a:t>1841 ROSS MADE (POSSIBLY) THE FIRST TRIPLET COMPOUND CEMENTED LENS FOR FOX TALBOT</a:t>
            </a:r>
            <a:endParaRPr lang="en-GB" sz="1200" b="1" kern="1400">
              <a:solidFill>
                <a:srgbClr val="000000"/>
              </a:solidFill>
            </a:endParaRPr>
          </a:p>
          <a:p>
            <a:pPr marL="359994" indent="-359994"/>
            <a:r>
              <a:rPr lang="en-GB" sz="1200" b="1" kern="1400">
                <a:solidFill>
                  <a:srgbClr val="000000"/>
                </a:solidFill>
              </a:rPr>
              <a:t>· </a:t>
            </a:r>
            <a:r>
              <a:rPr lang="en-GB" sz="1200" b="1" kern="1400">
                <a:solidFill>
                  <a:srgbClr val="000000"/>
                </a:solidFill>
                <a:latin typeface="Arial Black" panose="020B0A04020102020204" pitchFamily="34" charset="0"/>
              </a:rPr>
              <a:t>1849 CHANCE BROS STARTED MANUFACTURING </a:t>
            </a:r>
            <a:endParaRPr lang="en-GB" sz="1200" b="1" kern="1400">
              <a:solidFill>
                <a:srgbClr val="000000"/>
              </a:solidFill>
            </a:endParaRPr>
          </a:p>
          <a:p>
            <a:r>
              <a:rPr lang="en-GB" sz="1200" b="1" kern="1400">
                <a:solidFill>
                  <a:srgbClr val="000000"/>
                </a:solidFill>
                <a:latin typeface="Arial Black" panose="020B0A04020102020204" pitchFamily="34" charset="0"/>
              </a:rPr>
              <a:t>	OPTICAL GLASS (PREVIOUSLY ALL WAS GERMAN)</a:t>
            </a:r>
            <a:endParaRPr lang="en-GB" sz="1200" b="1" kern="1400">
              <a:solidFill>
                <a:srgbClr val="000000"/>
              </a:solidFill>
            </a:endParaRPr>
          </a:p>
          <a:p>
            <a:pPr marL="359994" indent="-359994"/>
            <a:r>
              <a:rPr lang="en-GB" sz="1200" b="1" kern="1400">
                <a:solidFill>
                  <a:srgbClr val="000000"/>
                </a:solidFill>
              </a:rPr>
              <a:t>· </a:t>
            </a:r>
            <a:r>
              <a:rPr lang="en-GB" sz="1200" b="1" kern="1400">
                <a:solidFill>
                  <a:srgbClr val="000000"/>
                </a:solidFill>
                <a:latin typeface="Arial Black" panose="020B0A04020102020204" pitchFamily="34" charset="0"/>
              </a:rPr>
              <a:t>1851 ROSS EMPLOYED GERMAN OPTICIAN</a:t>
            </a:r>
            <a:endParaRPr lang="en-GB" sz="1200" b="1" kern="1400">
              <a:solidFill>
                <a:srgbClr val="000000"/>
              </a:solidFill>
            </a:endParaRPr>
          </a:p>
          <a:p>
            <a:r>
              <a:rPr lang="en-GB" sz="1200" b="1" kern="1400">
                <a:solidFill>
                  <a:srgbClr val="000000"/>
                </a:solidFill>
                <a:latin typeface="Arial Black" panose="020B0A04020102020204" pitchFamily="34" charset="0"/>
              </a:rPr>
              <a:t>	 DALLMEYER</a:t>
            </a:r>
            <a:endParaRPr lang="en-GB" sz="1200" b="1" kern="1400">
              <a:solidFill>
                <a:srgbClr val="000000"/>
              </a:solidFill>
            </a:endParaRPr>
          </a:p>
          <a:p>
            <a:pPr marL="359994" indent="-359994"/>
            <a:r>
              <a:rPr lang="en-GB" sz="1200" b="1" kern="1400">
                <a:solidFill>
                  <a:srgbClr val="000000"/>
                </a:solidFill>
              </a:rPr>
              <a:t>· </a:t>
            </a:r>
            <a:r>
              <a:rPr lang="en-GB" sz="1200" b="1" kern="1400">
                <a:solidFill>
                  <a:srgbClr val="000000"/>
                </a:solidFill>
                <a:latin typeface="Arial Black" panose="020B0A04020102020204" pitchFamily="34" charset="0"/>
              </a:rPr>
              <a:t>DALLMEYER MARRIED  ROSS’S DAUGHTER HANNAH</a:t>
            </a:r>
            <a:endParaRPr lang="en-GB" sz="1200" b="1" kern="1400">
              <a:solidFill>
                <a:srgbClr val="000000"/>
              </a:solidFill>
            </a:endParaRPr>
          </a:p>
          <a:p>
            <a:pPr marL="359994" indent="-359994"/>
            <a:r>
              <a:rPr lang="en-GB" sz="1200" b="1" kern="1400">
                <a:solidFill>
                  <a:srgbClr val="000000"/>
                </a:solidFill>
              </a:rPr>
              <a:t>· </a:t>
            </a:r>
            <a:r>
              <a:rPr lang="en-GB" sz="1200" b="1" kern="1400">
                <a:solidFill>
                  <a:srgbClr val="000000"/>
                </a:solidFill>
                <a:latin typeface="Arial Black" panose="020B0A04020102020204" pitchFamily="34" charset="0"/>
              </a:rPr>
              <a:t>1859 ROSS DIED AND DALLMEYER INHERITED THE </a:t>
            </a:r>
            <a:endParaRPr lang="en-GB" sz="1200" b="1" kern="1400">
              <a:solidFill>
                <a:srgbClr val="000000"/>
              </a:solidFill>
            </a:endParaRPr>
          </a:p>
          <a:p>
            <a:r>
              <a:rPr lang="en-GB" sz="1200" b="1" kern="1400">
                <a:solidFill>
                  <a:srgbClr val="000000"/>
                </a:solidFill>
                <a:latin typeface="Arial Black" panose="020B0A04020102020204" pitchFamily="34" charset="0"/>
              </a:rPr>
              <a:t>	TELESCOPE BUSINESS</a:t>
            </a:r>
            <a:endParaRPr lang="en-GB" sz="1200" b="1" kern="1400">
              <a:solidFill>
                <a:srgbClr val="000000"/>
              </a:solidFill>
            </a:endParaRPr>
          </a:p>
          <a:p>
            <a:pPr marL="359994" indent="-359994"/>
            <a:r>
              <a:rPr lang="en-GB" sz="1200" b="1" kern="1400">
                <a:solidFill>
                  <a:srgbClr val="000000"/>
                </a:solidFill>
              </a:rPr>
              <a:t>· </a:t>
            </a:r>
            <a:r>
              <a:rPr lang="en-GB" sz="1200" b="1" kern="1400">
                <a:solidFill>
                  <a:srgbClr val="000000"/>
                </a:solidFill>
                <a:latin typeface="Arial Black" panose="020B0A04020102020204" pitchFamily="34" charset="0"/>
              </a:rPr>
              <a:t>ROSS’S SON THOMAS CONTINUED THE LENS BUSINESS</a:t>
            </a:r>
            <a:endParaRPr lang="en-GB" sz="1200" b="1" kern="1400">
              <a:solidFill>
                <a:srgbClr val="000000"/>
              </a:solidFill>
            </a:endParaRPr>
          </a:p>
          <a:p>
            <a:pPr marL="359994" indent="-359994"/>
            <a:r>
              <a:rPr lang="en-GB" sz="1200" b="1" kern="1400">
                <a:solidFill>
                  <a:srgbClr val="000000"/>
                </a:solidFill>
              </a:rPr>
              <a:t>· </a:t>
            </a:r>
            <a:r>
              <a:rPr lang="en-GB" sz="1200" b="1" kern="1400">
                <a:solidFill>
                  <a:srgbClr val="000000"/>
                </a:solidFill>
                <a:latin typeface="Arial Black" panose="020B0A04020102020204" pitchFamily="34" charset="0"/>
              </a:rPr>
              <a:t>1874 APPROX RAPID RECTILINEAR DESIGN WAS ADOPTED MAXIMUM APERTURE LIMITED TO ABOUT f8.0</a:t>
            </a:r>
            <a:endParaRPr lang="en-GB" sz="1200" b="1" kern="1400">
              <a:solidFill>
                <a:srgbClr val="000000"/>
              </a:solidFill>
            </a:endParaRPr>
          </a:p>
          <a:p>
            <a:r>
              <a:rPr lang="en-GB" sz="1200" b="1" u="sng" kern="1400">
                <a:solidFill>
                  <a:srgbClr val="000000"/>
                </a:solidFill>
                <a:latin typeface="Arial Black" panose="020B0A04020102020204" pitchFamily="34" charset="0"/>
              </a:rPr>
              <a:t>  ROSS RAPID RECTILINEAR DESIGN</a:t>
            </a:r>
            <a:endParaRPr lang="en-GB" sz="1200" b="1" kern="1400">
              <a:solidFill>
                <a:srgbClr val="000000"/>
              </a:solidFill>
            </a:endParaRPr>
          </a:p>
          <a:p>
            <a:endParaRPr lang="en-GB" b="1"/>
          </a:p>
        </p:txBody>
      </p:sp>
      <p:sp>
        <p:nvSpPr>
          <p:cNvPr id="4" name="Slide Number Placeholder 3"/>
          <p:cNvSpPr>
            <a:spLocks noGrp="1"/>
          </p:cNvSpPr>
          <p:nvPr>
            <p:ph type="sldNum" sz="quarter" idx="5"/>
          </p:nvPr>
        </p:nvSpPr>
        <p:spPr/>
        <p:txBody>
          <a:bodyPr/>
          <a:lstStyle/>
          <a:p>
            <a:fld id="{D4D9D158-DC51-46E0-A86B-8979089D3349}" type="slidenum">
              <a:rPr lang="en-GB" smtClean="0"/>
              <a:pPr/>
              <a:t>6</a:t>
            </a:fld>
            <a:endParaRPr lang="en-GB"/>
          </a:p>
        </p:txBody>
      </p:sp>
    </p:spTree>
    <p:extLst>
      <p:ext uri="{BB962C8B-B14F-4D97-AF65-F5344CB8AC3E}">
        <p14:creationId xmlns:p14="http://schemas.microsoft.com/office/powerpoint/2010/main" val="1898449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9994" indent="-359994"/>
            <a:r>
              <a:rPr lang="en-GB" sz="1200" kern="1400">
                <a:solidFill>
                  <a:srgbClr val="000000"/>
                </a:solidFill>
              </a:rPr>
              <a:t>· </a:t>
            </a:r>
            <a:r>
              <a:rPr lang="en-GB" sz="1200" b="1" kern="1400">
                <a:solidFill>
                  <a:srgbClr val="000000"/>
                </a:solidFill>
                <a:latin typeface="Arial Black" panose="020B0A04020102020204" pitchFamily="34" charset="0"/>
              </a:rPr>
              <a:t>THE ROSS XPRES</a:t>
            </a:r>
            <a:endParaRPr lang="en-GB" sz="1200" b="1" kern="1400">
              <a:solidFill>
                <a:srgbClr val="000000"/>
              </a:solidFill>
            </a:endParaRPr>
          </a:p>
          <a:p>
            <a:pPr marL="359994" indent="-359994"/>
            <a:r>
              <a:rPr lang="en-GB" sz="1200" b="1" kern="1400">
                <a:solidFill>
                  <a:srgbClr val="000000"/>
                </a:solidFill>
              </a:rPr>
              <a:t>· </a:t>
            </a:r>
            <a:r>
              <a:rPr lang="en-GB" sz="1200" b="1" kern="1400">
                <a:solidFill>
                  <a:srgbClr val="000000"/>
                </a:solidFill>
                <a:latin typeface="Arial Black" panose="020B0A04020102020204" pitchFamily="34" charset="0"/>
              </a:rPr>
              <a:t>THERE ARE A NUMBER VERSIONS OF THE FAMOUS ROSS XPRES WITH COMPLETELY DIFFERENT CONSTRUCTION</a:t>
            </a:r>
            <a:endParaRPr lang="en-GB" sz="1200" b="1" kern="1400">
              <a:solidFill>
                <a:srgbClr val="000000"/>
              </a:solidFill>
            </a:endParaRPr>
          </a:p>
          <a:p>
            <a:pPr marL="359994" indent="-359994"/>
            <a:r>
              <a:rPr lang="en-GB" sz="1200" b="1" kern="1400">
                <a:solidFill>
                  <a:srgbClr val="000000"/>
                </a:solidFill>
              </a:rPr>
              <a:t>· </a:t>
            </a:r>
            <a:r>
              <a:rPr lang="en-GB" sz="1200" b="1" kern="1400">
                <a:solidFill>
                  <a:srgbClr val="000000"/>
                </a:solidFill>
                <a:latin typeface="Arial Black" panose="020B0A04020102020204" pitchFamily="34" charset="0"/>
              </a:rPr>
              <a:t>THE ORIGINAL LENS WITH FIVE ELEMENTS WAS INTRODUCED AROUND 1913 </a:t>
            </a:r>
            <a:endParaRPr lang="en-GB" sz="1200" b="1" kern="1400">
              <a:solidFill>
                <a:srgbClr val="000000"/>
              </a:solidFill>
            </a:endParaRPr>
          </a:p>
          <a:p>
            <a:r>
              <a:rPr lang="en-GB" sz="1200" b="1" kern="1400">
                <a:solidFill>
                  <a:srgbClr val="000000"/>
                </a:solidFill>
                <a:latin typeface="Arial Black" panose="020B0A04020102020204" pitchFamily="34" charset="0"/>
              </a:rPr>
              <a:t>DEVELOPED FROM THE COOKE TRIPLET IT WAS SIMILAR TO THE ZEISS TESSAR BUT WITH THREE CEMENTED REAR COMPONENTS RATHER THAN TWO. ROSS CLAIMED BETTER CORRECTIONS THAN THE TESSAR PARTICULARLY AT THE EDGES. </a:t>
            </a:r>
            <a:endParaRPr lang="en-GB" sz="1200" b="1" kern="1400">
              <a:solidFill>
                <a:srgbClr val="000000"/>
              </a:solidFill>
            </a:endParaRPr>
          </a:p>
          <a:p>
            <a:pPr marL="359994" indent="-359994"/>
            <a:r>
              <a:rPr lang="en-GB" sz="1200" b="1" kern="1400">
                <a:solidFill>
                  <a:srgbClr val="000000"/>
                </a:solidFill>
              </a:rPr>
              <a:t>· </a:t>
            </a:r>
            <a:r>
              <a:rPr lang="en-GB" sz="1200" b="1" kern="1400">
                <a:solidFill>
                  <a:srgbClr val="000000"/>
                </a:solidFill>
                <a:latin typeface="Arial Black" panose="020B0A04020102020204" pitchFamily="34" charset="0"/>
              </a:rPr>
              <a:t>IT IS SOMETIMES SAID THAT THIS WAS TO AVOID ZEISS PATENTS BUT </a:t>
            </a:r>
            <a:endParaRPr lang="en-GB" sz="1200" b="1" kern="1400">
              <a:solidFill>
                <a:srgbClr val="000000"/>
              </a:solidFill>
            </a:endParaRPr>
          </a:p>
          <a:p>
            <a:pPr marL="359994" indent="-359994"/>
            <a:r>
              <a:rPr lang="en-GB" sz="1200" b="1" kern="1400">
                <a:solidFill>
                  <a:srgbClr val="000000"/>
                </a:solidFill>
              </a:rPr>
              <a:t>· </a:t>
            </a:r>
            <a:r>
              <a:rPr lang="en-GB" sz="1200" b="1" kern="1400">
                <a:solidFill>
                  <a:srgbClr val="000000"/>
                </a:solidFill>
                <a:latin typeface="Arial Black" panose="020B0A04020102020204" pitchFamily="34" charset="0"/>
              </a:rPr>
              <a:t>ROSS AND ZEISS WORKED CLOSELY TOGETHER SHARING DESIGN INFORMATION AND LICENSES. ROSS WAS ALREADY LICENSED TO MANUFACTURE AND DISTRIBUTE THE TESSAR THROUGHOUT THE BRITISH EMPIRE AND PRODUCED LENSES FOR GOERZ.</a:t>
            </a:r>
            <a:endParaRPr lang="en-GB" sz="1200" b="1" kern="1400">
              <a:solidFill>
                <a:srgbClr val="000000"/>
              </a:solidFill>
            </a:endParaRPr>
          </a:p>
          <a:p>
            <a:pPr marL="359994" indent="-359994"/>
            <a:r>
              <a:rPr lang="en-GB" sz="1200" b="1" kern="1400">
                <a:solidFill>
                  <a:srgbClr val="000000"/>
                </a:solidFill>
              </a:rPr>
              <a:t>· </a:t>
            </a:r>
            <a:r>
              <a:rPr lang="en-GB" sz="1200" b="1" kern="1400">
                <a:solidFill>
                  <a:srgbClr val="000000"/>
                </a:solidFill>
                <a:latin typeface="Arial Black" panose="020B0A04020102020204" pitchFamily="34" charset="0"/>
              </a:rPr>
              <a:t>THEIR MOTIVE MAY HAVE BEEN TO OFFER AN “ALL BRITISH” ALTERNATIVE.</a:t>
            </a:r>
            <a:endParaRPr lang="en-GB" sz="1200" b="1" kern="1400">
              <a:solidFill>
                <a:srgbClr val="000000"/>
              </a:solidFill>
            </a:endParaRPr>
          </a:p>
          <a:p>
            <a:r>
              <a:rPr lang="en-GB" sz="1200" b="1" kern="1400">
                <a:solidFill>
                  <a:srgbClr val="000000"/>
                </a:solidFill>
                <a:latin typeface="Arial Black" panose="020B0A04020102020204" pitchFamily="34" charset="0"/>
              </a:rPr>
              <a:t> </a:t>
            </a:r>
            <a:endParaRPr lang="en-GB" sz="1200" b="1" kern="1400">
              <a:solidFill>
                <a:srgbClr val="000000"/>
              </a:solidFill>
            </a:endParaRPr>
          </a:p>
          <a:p>
            <a:r>
              <a:rPr lang="en-GB" sz="1200" b="1" kern="1400">
                <a:solidFill>
                  <a:srgbClr val="000000"/>
                </a:solidFill>
                <a:latin typeface="Arial Black" panose="020B0A04020102020204" pitchFamily="34" charset="0"/>
              </a:rPr>
              <a:t>WITH THE OUTBREAK OF THE 1914-18 WAR ROSS TOOK OVER THE LONDON FACTORY OF ZEISS AND MANUFACTURED BINOCULARS AND AERO LENSES </a:t>
            </a:r>
            <a:endParaRPr lang="en-GB" sz="1200" b="1" kern="1400">
              <a:solidFill>
                <a:srgbClr val="000000"/>
              </a:solidFill>
            </a:endParaRPr>
          </a:p>
          <a:p>
            <a:r>
              <a:rPr lang="en-GB" sz="1200" b="1" kern="1400">
                <a:solidFill>
                  <a:srgbClr val="000000"/>
                </a:solidFill>
                <a:latin typeface="Arial Black" panose="020B0A04020102020204" pitchFamily="34" charset="0"/>
              </a:rPr>
              <a:t> </a:t>
            </a:r>
            <a:r>
              <a:rPr lang="en-GB" sz="1200" b="1" kern="1400">
                <a:solidFill>
                  <a:srgbClr val="000000"/>
                </a:solidFill>
              </a:rPr>
              <a:t> </a:t>
            </a:r>
          </a:p>
          <a:p>
            <a:pPr marL="359994" indent="-359994"/>
            <a:r>
              <a:rPr lang="en-GB" sz="1200" b="1" kern="1400">
                <a:solidFill>
                  <a:srgbClr val="000000"/>
                </a:solidFill>
              </a:rPr>
              <a:t>· </a:t>
            </a:r>
            <a:r>
              <a:rPr lang="en-GB" sz="1200" b="1" kern="1400">
                <a:solidFill>
                  <a:srgbClr val="000000"/>
                </a:solidFill>
                <a:latin typeface="Arial Black" panose="020B0A04020102020204" pitchFamily="34" charset="0"/>
              </a:rPr>
              <a:t>SIMILAR LENSES TO THE TESSAR WERE USED FOR THE FRONT CELL FOCUSSING ROSS ENSIGN SELFIX CAMERAS OF THE 1950’S ALTHOUGH LENS CURVATURES WERE DIFFERENT.</a:t>
            </a:r>
            <a:endParaRPr lang="en-GB" sz="1200" b="1" kern="1400">
              <a:solidFill>
                <a:srgbClr val="000000"/>
              </a:solidFill>
            </a:endParaRPr>
          </a:p>
          <a:p>
            <a:pPr marL="359994" indent="-359994"/>
            <a:r>
              <a:rPr lang="en-GB" sz="1200" b="1" kern="1400">
                <a:solidFill>
                  <a:srgbClr val="000000"/>
                </a:solidFill>
              </a:rPr>
              <a:t>· </a:t>
            </a:r>
            <a:r>
              <a:rPr lang="en-GB" sz="1200" b="1" kern="1400">
                <a:solidFill>
                  <a:srgbClr val="000000"/>
                </a:solidFill>
                <a:latin typeface="Arial Black" panose="020B0A04020102020204" pitchFamily="34" charset="0"/>
              </a:rPr>
              <a:t>THE ORIGINAL XPRES WAS DESIGNED BY J STUART AND J HASSELKUS. HASSELKUS REMAINED AT ROSS UNTIL HE RETIRED IN THE 1950’S  AS DEPUTY CHAIRMAN</a:t>
            </a:r>
            <a:endParaRPr lang="en-GB" sz="1200" b="1" kern="1400">
              <a:solidFill>
                <a:srgbClr val="000000"/>
              </a:solidFill>
            </a:endParaRPr>
          </a:p>
          <a:p>
            <a:pPr marL="359994" indent="-359994"/>
            <a:r>
              <a:rPr lang="en-GB" sz="1200" b="1" kern="1400">
                <a:solidFill>
                  <a:srgbClr val="000000"/>
                </a:solidFill>
              </a:rPr>
              <a:t>· </a:t>
            </a:r>
            <a:r>
              <a:rPr lang="en-GB" sz="1200" b="1" kern="1400">
                <a:solidFill>
                  <a:srgbClr val="000000"/>
                </a:solidFill>
                <a:latin typeface="Arial Black" panose="020B0A04020102020204" pitchFamily="34" charset="0"/>
              </a:rPr>
              <a:t>XPRES BRANDED LENSES WITH FOUR, FIVE AND SIX ELEMENTS WERE MARKETED UNTIL THE FINAL DEMISE OF ROSS.</a:t>
            </a:r>
            <a:endParaRPr lang="en-GB" sz="1200" b="1" kern="1400">
              <a:solidFill>
                <a:srgbClr val="000000"/>
              </a:solidFill>
            </a:endParaRPr>
          </a:p>
          <a:p>
            <a:pPr marL="359994" indent="-359994"/>
            <a:r>
              <a:rPr lang="en-GB" sz="1200" b="1" kern="1400">
                <a:solidFill>
                  <a:srgbClr val="000000"/>
                </a:solidFill>
              </a:rPr>
              <a:t>· </a:t>
            </a:r>
            <a:r>
              <a:rPr lang="en-GB" sz="1200" b="1" kern="1400">
                <a:solidFill>
                  <a:srgbClr val="000000"/>
                </a:solidFill>
                <a:latin typeface="Arial Black" panose="020B0A04020102020204" pitchFamily="34" charset="0"/>
              </a:rPr>
              <a:t>1912 TELEROSS F5.4   9” TO 13” WAS  CLAIMED TO BE THE FASTEST TELEPHOTO</a:t>
            </a:r>
            <a:endParaRPr lang="en-GB" sz="1200" b="1" kern="1400">
              <a:solidFill>
                <a:srgbClr val="000000"/>
              </a:solidFill>
            </a:endParaRPr>
          </a:p>
          <a:p>
            <a:endParaRPr lang="en-GB" b="1"/>
          </a:p>
        </p:txBody>
      </p:sp>
      <p:sp>
        <p:nvSpPr>
          <p:cNvPr id="4" name="Slide Number Placeholder 3"/>
          <p:cNvSpPr>
            <a:spLocks noGrp="1"/>
          </p:cNvSpPr>
          <p:nvPr>
            <p:ph type="sldNum" sz="quarter" idx="5"/>
          </p:nvPr>
        </p:nvSpPr>
        <p:spPr/>
        <p:txBody>
          <a:bodyPr/>
          <a:lstStyle/>
          <a:p>
            <a:fld id="{D4D9D158-DC51-46E0-A86B-8979089D3349}" type="slidenum">
              <a:rPr lang="en-GB" smtClean="0"/>
              <a:pPr/>
              <a:t>7</a:t>
            </a:fld>
            <a:endParaRPr lang="en-GB"/>
          </a:p>
        </p:txBody>
      </p:sp>
    </p:spTree>
    <p:extLst>
      <p:ext uri="{BB962C8B-B14F-4D97-AF65-F5344CB8AC3E}">
        <p14:creationId xmlns:p14="http://schemas.microsoft.com/office/powerpoint/2010/main" val="1753379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9994" indent="-359994"/>
            <a:r>
              <a:rPr lang="en-GB" kern="1400">
                <a:solidFill>
                  <a:srgbClr val="000000"/>
                </a:solidFill>
              </a:rPr>
              <a:t> </a:t>
            </a:r>
            <a:r>
              <a:rPr lang="en-GB" sz="1200" kern="1400">
                <a:solidFill>
                  <a:srgbClr val="000000"/>
                </a:solidFill>
                <a:latin typeface="Arial Black" panose="020B0A04020102020204" pitchFamily="34" charset="0"/>
              </a:rPr>
              <a:t>1892 IRIS DIAGPHRAM PATENTED TOGETHER WITH A TWIN LENS REFLEX WITH TWO ROSS HOMOCENTRIC LENSES</a:t>
            </a:r>
            <a:endParaRPr lang="en-GB" sz="1200" kern="1400">
              <a:solidFill>
                <a:srgbClr val="000000"/>
              </a:solidFill>
            </a:endParaRPr>
          </a:p>
          <a:p>
            <a:pPr marL="359994" indent="-359994"/>
            <a:r>
              <a:rPr lang="en-GB" sz="1200" kern="1400">
                <a:solidFill>
                  <a:srgbClr val="000000"/>
                </a:solidFill>
              </a:rPr>
              <a:t>· </a:t>
            </a:r>
            <a:r>
              <a:rPr lang="en-GB" sz="1200" kern="1400">
                <a:solidFill>
                  <a:srgbClr val="000000"/>
                </a:solidFill>
                <a:latin typeface="Arial Black" panose="020B0A04020102020204" pitchFamily="34" charset="0"/>
              </a:rPr>
              <a:t>1894 ROSS OBTAINED LICENCE TO USE ZEISS DESIGNS</a:t>
            </a:r>
            <a:endParaRPr lang="en-GB" sz="1200" kern="1400">
              <a:solidFill>
                <a:srgbClr val="000000"/>
              </a:solidFill>
            </a:endParaRPr>
          </a:p>
          <a:p>
            <a:pPr marL="359994" indent="-359994"/>
            <a:r>
              <a:rPr lang="en-GB" sz="1200" kern="1400">
                <a:solidFill>
                  <a:srgbClr val="000000"/>
                </a:solidFill>
              </a:rPr>
              <a:t>· </a:t>
            </a:r>
            <a:r>
              <a:rPr lang="en-GB" sz="1200" kern="1400">
                <a:solidFill>
                  <a:srgbClr val="000000"/>
                </a:solidFill>
                <a:latin typeface="Arial Black" panose="020B0A04020102020204" pitchFamily="34" charset="0"/>
              </a:rPr>
              <a:t>1895 TWIN LENS REFLEX PATENTED</a:t>
            </a:r>
            <a:endParaRPr lang="en-GB" sz="1200" kern="1400">
              <a:solidFill>
                <a:srgbClr val="000000"/>
              </a:solidFill>
            </a:endParaRPr>
          </a:p>
          <a:p>
            <a:pPr marL="359994" indent="-359994"/>
            <a:r>
              <a:rPr lang="en-GB" sz="1200" kern="1400">
                <a:solidFill>
                  <a:srgbClr val="000000"/>
                </a:solidFill>
              </a:rPr>
              <a:t>· </a:t>
            </a:r>
            <a:r>
              <a:rPr lang="en-GB" sz="1200" kern="1400">
                <a:solidFill>
                  <a:srgbClr val="000000"/>
                </a:solidFill>
                <a:latin typeface="Arial Black" panose="020B0A04020102020204" pitchFamily="34" charset="0"/>
              </a:rPr>
              <a:t>1888  THE “CONCENTRIC” POSSIBLY FIRST ANASTIGMAT PATENTED BY ROSS</a:t>
            </a:r>
            <a:endParaRPr lang="en-GB" sz="1200" kern="1400">
              <a:solidFill>
                <a:srgbClr val="000000"/>
              </a:solidFill>
            </a:endParaRPr>
          </a:p>
          <a:p>
            <a:pPr marL="359994" indent="-359994"/>
            <a:r>
              <a:rPr lang="en-GB" sz="1200" kern="1400">
                <a:solidFill>
                  <a:srgbClr val="000000"/>
                </a:solidFill>
              </a:rPr>
              <a:t>· </a:t>
            </a:r>
            <a:r>
              <a:rPr lang="en-GB" sz="1200" kern="1400">
                <a:solidFill>
                  <a:srgbClr val="000000"/>
                </a:solidFill>
                <a:latin typeface="Arial Black" panose="020B0A04020102020204" pitchFamily="34" charset="0"/>
              </a:rPr>
              <a:t>1897 PRISMATIC BINOCCULARS </a:t>
            </a:r>
            <a:endParaRPr lang="en-GB" sz="1200" kern="1400">
              <a:solidFill>
                <a:srgbClr val="000000"/>
              </a:solidFill>
            </a:endParaRPr>
          </a:p>
          <a:p>
            <a:r>
              <a:rPr lang="en-GB" sz="1200" kern="1400">
                <a:solidFill>
                  <a:srgbClr val="000000"/>
                </a:solidFill>
                <a:latin typeface="Arial Black" panose="020B0A04020102020204" pitchFamily="34" charset="0"/>
              </a:rPr>
              <a:t> 	PATENTED &amp; BUSINESS BECAME ROSS LTD . PREMISES AT 11 NEW BOND ST (	NOW VICTORIA’S SECRET ?)</a:t>
            </a:r>
            <a:endParaRPr lang="en-GB" sz="1200" kern="1400">
              <a:solidFill>
                <a:srgbClr val="000000"/>
              </a:solidFill>
            </a:endParaRPr>
          </a:p>
          <a:p>
            <a:pPr marL="359994" indent="-359994"/>
            <a:r>
              <a:rPr lang="en-GB" sz="1200" kern="1400">
                <a:solidFill>
                  <a:srgbClr val="000000"/>
                </a:solidFill>
              </a:rPr>
              <a:t>· </a:t>
            </a:r>
            <a:r>
              <a:rPr lang="en-GB" sz="1200" kern="1400">
                <a:solidFill>
                  <a:srgbClr val="000000"/>
                </a:solidFill>
                <a:latin typeface="Arial Black" panose="020B0A04020102020204" pitchFamily="34" charset="0"/>
              </a:rPr>
              <a:t>1902 THE TESSAR WAS PATENTED </a:t>
            </a:r>
            <a:endParaRPr lang="en-GB" sz="1200" kern="1400">
              <a:solidFill>
                <a:srgbClr val="000000"/>
              </a:solidFill>
            </a:endParaRPr>
          </a:p>
          <a:p>
            <a:pPr marL="359994" indent="-359994"/>
            <a:r>
              <a:rPr lang="en-GB" sz="1200" kern="1400">
                <a:solidFill>
                  <a:srgbClr val="000000"/>
                </a:solidFill>
              </a:rPr>
              <a:t>· </a:t>
            </a:r>
            <a:r>
              <a:rPr lang="en-GB" sz="1200" kern="1400">
                <a:solidFill>
                  <a:srgbClr val="000000"/>
                </a:solidFill>
                <a:latin typeface="Arial Black" panose="020B0A04020102020204" pitchFamily="34" charset="0"/>
              </a:rPr>
              <a:t>ROSS EXCHANGED LICENCES AND DESIGNS WITH ZEISS AND MANUFACTURED THE ZEISS TESSAR FOR SALE IN THE UK AND EMPIRE. </a:t>
            </a:r>
            <a:endParaRPr lang="en-GB" sz="1200" kern="1400">
              <a:solidFill>
                <a:srgbClr val="000000"/>
              </a:solidFill>
            </a:endParaRPr>
          </a:p>
          <a:p>
            <a:pPr marL="359994" indent="-359994"/>
            <a:r>
              <a:rPr lang="en-GB" sz="1200" kern="1400">
                <a:solidFill>
                  <a:srgbClr val="000000"/>
                </a:solidFill>
              </a:rPr>
              <a:t>· </a:t>
            </a:r>
            <a:r>
              <a:rPr lang="en-GB" sz="1200" kern="1400">
                <a:solidFill>
                  <a:srgbClr val="000000"/>
                </a:solidFill>
                <a:latin typeface="Arial Black" panose="020B0A04020102020204" pitchFamily="34" charset="0"/>
              </a:rPr>
              <a:t>1905 ROSS HOMOCENTRIC LENS  INTRODUCED</a:t>
            </a:r>
            <a:endParaRPr lang="en-GB" sz="1200" kern="1400">
              <a:solidFill>
                <a:srgbClr val="000000"/>
              </a:solidFill>
            </a:endParaRPr>
          </a:p>
          <a:p>
            <a:endParaRPr lang="en-GB"/>
          </a:p>
        </p:txBody>
      </p:sp>
      <p:sp>
        <p:nvSpPr>
          <p:cNvPr id="4" name="Slide Number Placeholder 3"/>
          <p:cNvSpPr>
            <a:spLocks noGrp="1"/>
          </p:cNvSpPr>
          <p:nvPr>
            <p:ph type="sldNum" sz="quarter" idx="5"/>
          </p:nvPr>
        </p:nvSpPr>
        <p:spPr/>
        <p:txBody>
          <a:bodyPr/>
          <a:lstStyle/>
          <a:p>
            <a:fld id="{D4D9D158-DC51-46E0-A86B-8979089D3349}" type="slidenum">
              <a:rPr lang="en-GB" smtClean="0"/>
              <a:pPr/>
              <a:t>8</a:t>
            </a:fld>
            <a:endParaRPr lang="en-GB"/>
          </a:p>
        </p:txBody>
      </p:sp>
    </p:spTree>
    <p:extLst>
      <p:ext uri="{BB962C8B-B14F-4D97-AF65-F5344CB8AC3E}">
        <p14:creationId xmlns:p14="http://schemas.microsoft.com/office/powerpoint/2010/main" val="4267516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ROSS</a:t>
            </a:r>
            <a:r>
              <a:rPr lang="en-GB" b="1" baseline="0"/>
              <a:t> SEEM TO HAVE BEEN IN CONSTANT CONFLICT WITH THE ROYAL NAVY ABOUT BINOCULAR  DESIGNS</a:t>
            </a:r>
            <a:endParaRPr lang="en-GB" b="1"/>
          </a:p>
        </p:txBody>
      </p:sp>
      <p:sp>
        <p:nvSpPr>
          <p:cNvPr id="4" name="Slide Number Placeholder 3"/>
          <p:cNvSpPr>
            <a:spLocks noGrp="1"/>
          </p:cNvSpPr>
          <p:nvPr>
            <p:ph type="sldNum" sz="quarter" idx="5"/>
          </p:nvPr>
        </p:nvSpPr>
        <p:spPr/>
        <p:txBody>
          <a:bodyPr/>
          <a:lstStyle/>
          <a:p>
            <a:fld id="{D4D9D158-DC51-46E0-A86B-8979089D3349}" type="slidenum">
              <a:rPr lang="en-GB" smtClean="0"/>
              <a:pPr/>
              <a:t>9</a:t>
            </a:fld>
            <a:endParaRPr lang="en-GB"/>
          </a:p>
        </p:txBody>
      </p:sp>
    </p:spTree>
    <p:extLst>
      <p:ext uri="{BB962C8B-B14F-4D97-AF65-F5344CB8AC3E}">
        <p14:creationId xmlns:p14="http://schemas.microsoft.com/office/powerpoint/2010/main" val="2706192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17DFC-3DB9-42E8-9CDA-E351FE5EF5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775721F-AE2A-4667-A2C7-1A795BD922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BE70341-B32C-4155-A4CE-CF0B3A938A97}"/>
              </a:ext>
            </a:extLst>
          </p:cNvPr>
          <p:cNvSpPr>
            <a:spLocks noGrp="1"/>
          </p:cNvSpPr>
          <p:nvPr>
            <p:ph type="dt" sz="half" idx="10"/>
          </p:nvPr>
        </p:nvSpPr>
        <p:spPr/>
        <p:txBody>
          <a:bodyPr/>
          <a:lstStyle/>
          <a:p>
            <a:fld id="{58DA64A8-19EE-473E-B68D-2F70460519C2}" type="datetimeFigureOut">
              <a:rPr lang="en-GB" smtClean="0"/>
              <a:pPr/>
              <a:t>03/02/2022</a:t>
            </a:fld>
            <a:endParaRPr lang="en-GB"/>
          </a:p>
        </p:txBody>
      </p:sp>
      <p:sp>
        <p:nvSpPr>
          <p:cNvPr id="5" name="Footer Placeholder 4">
            <a:extLst>
              <a:ext uri="{FF2B5EF4-FFF2-40B4-BE49-F238E27FC236}">
                <a16:creationId xmlns:a16="http://schemas.microsoft.com/office/drawing/2014/main" id="{7B0F1D30-CEF9-49A6-B466-BF6F5031F7B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CCC868-03DC-4193-80B5-755DE11B6138}"/>
              </a:ext>
            </a:extLst>
          </p:cNvPr>
          <p:cNvSpPr>
            <a:spLocks noGrp="1"/>
          </p:cNvSpPr>
          <p:nvPr>
            <p:ph type="sldNum" sz="quarter" idx="12"/>
          </p:nvPr>
        </p:nvSpPr>
        <p:spPr/>
        <p:txBody>
          <a:bodyPr/>
          <a:lstStyle/>
          <a:p>
            <a:fld id="{81FE878A-724E-4EDB-B8BA-033B054083E3}" type="slidenum">
              <a:rPr lang="en-GB" smtClean="0"/>
              <a:pPr/>
              <a:t>‹#›</a:t>
            </a:fld>
            <a:endParaRPr lang="en-GB"/>
          </a:p>
        </p:txBody>
      </p:sp>
    </p:spTree>
    <p:extLst>
      <p:ext uri="{BB962C8B-B14F-4D97-AF65-F5344CB8AC3E}">
        <p14:creationId xmlns:p14="http://schemas.microsoft.com/office/powerpoint/2010/main" val="3606084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4F39A-8197-4122-A55E-C2F4B7F27FA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CF7032A-13AD-4A43-BF7B-6A99CD0B19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0E5557-3342-4B52-8E7D-CC25D6EB577A}"/>
              </a:ext>
            </a:extLst>
          </p:cNvPr>
          <p:cNvSpPr>
            <a:spLocks noGrp="1"/>
          </p:cNvSpPr>
          <p:nvPr>
            <p:ph type="dt" sz="half" idx="10"/>
          </p:nvPr>
        </p:nvSpPr>
        <p:spPr/>
        <p:txBody>
          <a:bodyPr/>
          <a:lstStyle/>
          <a:p>
            <a:fld id="{58DA64A8-19EE-473E-B68D-2F70460519C2}" type="datetimeFigureOut">
              <a:rPr lang="en-GB" smtClean="0"/>
              <a:pPr/>
              <a:t>03/02/2022</a:t>
            </a:fld>
            <a:endParaRPr lang="en-GB"/>
          </a:p>
        </p:txBody>
      </p:sp>
      <p:sp>
        <p:nvSpPr>
          <p:cNvPr id="5" name="Footer Placeholder 4">
            <a:extLst>
              <a:ext uri="{FF2B5EF4-FFF2-40B4-BE49-F238E27FC236}">
                <a16:creationId xmlns:a16="http://schemas.microsoft.com/office/drawing/2014/main" id="{879026E6-107F-4AF2-8BF6-7ABBAF8E59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CF37ED-31CE-40DF-A50A-6E46D4205228}"/>
              </a:ext>
            </a:extLst>
          </p:cNvPr>
          <p:cNvSpPr>
            <a:spLocks noGrp="1"/>
          </p:cNvSpPr>
          <p:nvPr>
            <p:ph type="sldNum" sz="quarter" idx="12"/>
          </p:nvPr>
        </p:nvSpPr>
        <p:spPr/>
        <p:txBody>
          <a:bodyPr/>
          <a:lstStyle/>
          <a:p>
            <a:fld id="{81FE878A-724E-4EDB-B8BA-033B054083E3}" type="slidenum">
              <a:rPr lang="en-GB" smtClean="0"/>
              <a:pPr/>
              <a:t>‹#›</a:t>
            </a:fld>
            <a:endParaRPr lang="en-GB"/>
          </a:p>
        </p:txBody>
      </p:sp>
    </p:spTree>
    <p:extLst>
      <p:ext uri="{BB962C8B-B14F-4D97-AF65-F5344CB8AC3E}">
        <p14:creationId xmlns:p14="http://schemas.microsoft.com/office/powerpoint/2010/main" val="2665972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BEF09A-0660-412E-B1D7-A4B157FA317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4538C36-D1BC-4BF2-BF65-8FC3D525EF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850B3E-D450-417A-B0F1-1FF0CD223B05}"/>
              </a:ext>
            </a:extLst>
          </p:cNvPr>
          <p:cNvSpPr>
            <a:spLocks noGrp="1"/>
          </p:cNvSpPr>
          <p:nvPr>
            <p:ph type="dt" sz="half" idx="10"/>
          </p:nvPr>
        </p:nvSpPr>
        <p:spPr/>
        <p:txBody>
          <a:bodyPr/>
          <a:lstStyle/>
          <a:p>
            <a:fld id="{58DA64A8-19EE-473E-B68D-2F70460519C2}" type="datetimeFigureOut">
              <a:rPr lang="en-GB" smtClean="0"/>
              <a:pPr/>
              <a:t>03/02/2022</a:t>
            </a:fld>
            <a:endParaRPr lang="en-GB"/>
          </a:p>
        </p:txBody>
      </p:sp>
      <p:sp>
        <p:nvSpPr>
          <p:cNvPr id="5" name="Footer Placeholder 4">
            <a:extLst>
              <a:ext uri="{FF2B5EF4-FFF2-40B4-BE49-F238E27FC236}">
                <a16:creationId xmlns:a16="http://schemas.microsoft.com/office/drawing/2014/main" id="{4BE50E28-1BF6-4210-9FC6-19ACEC18FB2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99421C1-6AF8-4939-BB06-FCBE33A857B0}"/>
              </a:ext>
            </a:extLst>
          </p:cNvPr>
          <p:cNvSpPr>
            <a:spLocks noGrp="1"/>
          </p:cNvSpPr>
          <p:nvPr>
            <p:ph type="sldNum" sz="quarter" idx="12"/>
          </p:nvPr>
        </p:nvSpPr>
        <p:spPr/>
        <p:txBody>
          <a:bodyPr/>
          <a:lstStyle/>
          <a:p>
            <a:fld id="{81FE878A-724E-4EDB-B8BA-033B054083E3}" type="slidenum">
              <a:rPr lang="en-GB" smtClean="0"/>
              <a:pPr/>
              <a:t>‹#›</a:t>
            </a:fld>
            <a:endParaRPr lang="en-GB"/>
          </a:p>
        </p:txBody>
      </p:sp>
    </p:spTree>
    <p:extLst>
      <p:ext uri="{BB962C8B-B14F-4D97-AF65-F5344CB8AC3E}">
        <p14:creationId xmlns:p14="http://schemas.microsoft.com/office/powerpoint/2010/main" val="809507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9903D-7C9B-40FC-9175-091038776D2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EC62420-1968-49B8-B615-60DD222FC6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2C24797-1EAC-4891-A13D-F8813DFFFEF0}"/>
              </a:ext>
            </a:extLst>
          </p:cNvPr>
          <p:cNvSpPr>
            <a:spLocks noGrp="1"/>
          </p:cNvSpPr>
          <p:nvPr>
            <p:ph type="dt" sz="half" idx="10"/>
          </p:nvPr>
        </p:nvSpPr>
        <p:spPr/>
        <p:txBody>
          <a:bodyPr/>
          <a:lstStyle/>
          <a:p>
            <a:fld id="{58DA64A8-19EE-473E-B68D-2F70460519C2}" type="datetimeFigureOut">
              <a:rPr lang="en-GB" smtClean="0"/>
              <a:pPr/>
              <a:t>03/02/2022</a:t>
            </a:fld>
            <a:endParaRPr lang="en-GB"/>
          </a:p>
        </p:txBody>
      </p:sp>
      <p:sp>
        <p:nvSpPr>
          <p:cNvPr id="5" name="Footer Placeholder 4">
            <a:extLst>
              <a:ext uri="{FF2B5EF4-FFF2-40B4-BE49-F238E27FC236}">
                <a16:creationId xmlns:a16="http://schemas.microsoft.com/office/drawing/2014/main" id="{DF9F2152-A9B4-4A4E-A841-ED90775080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917BCD-762E-4C40-8EBD-3AA107321B89}"/>
              </a:ext>
            </a:extLst>
          </p:cNvPr>
          <p:cNvSpPr>
            <a:spLocks noGrp="1"/>
          </p:cNvSpPr>
          <p:nvPr>
            <p:ph type="sldNum" sz="quarter" idx="12"/>
          </p:nvPr>
        </p:nvSpPr>
        <p:spPr/>
        <p:txBody>
          <a:bodyPr/>
          <a:lstStyle/>
          <a:p>
            <a:fld id="{81FE878A-724E-4EDB-B8BA-033B054083E3}" type="slidenum">
              <a:rPr lang="en-GB" smtClean="0"/>
              <a:pPr/>
              <a:t>‹#›</a:t>
            </a:fld>
            <a:endParaRPr lang="en-GB"/>
          </a:p>
        </p:txBody>
      </p:sp>
    </p:spTree>
    <p:extLst>
      <p:ext uri="{BB962C8B-B14F-4D97-AF65-F5344CB8AC3E}">
        <p14:creationId xmlns:p14="http://schemas.microsoft.com/office/powerpoint/2010/main" val="2500265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667C3-0856-4BE4-8C72-F2C0BA5424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55F7E65-E53C-4D45-A369-7ED25F03D6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F7E8E9-E5D7-48AB-858E-7FDCE218E334}"/>
              </a:ext>
            </a:extLst>
          </p:cNvPr>
          <p:cNvSpPr>
            <a:spLocks noGrp="1"/>
          </p:cNvSpPr>
          <p:nvPr>
            <p:ph type="dt" sz="half" idx="10"/>
          </p:nvPr>
        </p:nvSpPr>
        <p:spPr/>
        <p:txBody>
          <a:bodyPr/>
          <a:lstStyle/>
          <a:p>
            <a:fld id="{58DA64A8-19EE-473E-B68D-2F70460519C2}" type="datetimeFigureOut">
              <a:rPr lang="en-GB" smtClean="0"/>
              <a:pPr/>
              <a:t>03/02/2022</a:t>
            </a:fld>
            <a:endParaRPr lang="en-GB"/>
          </a:p>
        </p:txBody>
      </p:sp>
      <p:sp>
        <p:nvSpPr>
          <p:cNvPr id="5" name="Footer Placeholder 4">
            <a:extLst>
              <a:ext uri="{FF2B5EF4-FFF2-40B4-BE49-F238E27FC236}">
                <a16:creationId xmlns:a16="http://schemas.microsoft.com/office/drawing/2014/main" id="{2A99CD05-989C-4FE0-8E36-9BFD0A21E0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8E575E-9FB0-4875-B64F-33B45BC4E772}"/>
              </a:ext>
            </a:extLst>
          </p:cNvPr>
          <p:cNvSpPr>
            <a:spLocks noGrp="1"/>
          </p:cNvSpPr>
          <p:nvPr>
            <p:ph type="sldNum" sz="quarter" idx="12"/>
          </p:nvPr>
        </p:nvSpPr>
        <p:spPr/>
        <p:txBody>
          <a:bodyPr/>
          <a:lstStyle/>
          <a:p>
            <a:fld id="{81FE878A-724E-4EDB-B8BA-033B054083E3}" type="slidenum">
              <a:rPr lang="en-GB" smtClean="0"/>
              <a:pPr/>
              <a:t>‹#›</a:t>
            </a:fld>
            <a:endParaRPr lang="en-GB"/>
          </a:p>
        </p:txBody>
      </p:sp>
    </p:spTree>
    <p:extLst>
      <p:ext uri="{BB962C8B-B14F-4D97-AF65-F5344CB8AC3E}">
        <p14:creationId xmlns:p14="http://schemas.microsoft.com/office/powerpoint/2010/main" val="1035411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C07F2-F6BB-49EC-8313-5AC16501DFB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2827D2-8D28-4AE6-9043-492F123B5F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DB2B00A-59E0-44F5-9E4F-B838D51E639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EC9B641-C0C8-4326-8DDD-65D63EA14511}"/>
              </a:ext>
            </a:extLst>
          </p:cNvPr>
          <p:cNvSpPr>
            <a:spLocks noGrp="1"/>
          </p:cNvSpPr>
          <p:nvPr>
            <p:ph type="dt" sz="half" idx="10"/>
          </p:nvPr>
        </p:nvSpPr>
        <p:spPr/>
        <p:txBody>
          <a:bodyPr/>
          <a:lstStyle/>
          <a:p>
            <a:fld id="{58DA64A8-19EE-473E-B68D-2F70460519C2}" type="datetimeFigureOut">
              <a:rPr lang="en-GB" smtClean="0"/>
              <a:pPr/>
              <a:t>03/02/2022</a:t>
            </a:fld>
            <a:endParaRPr lang="en-GB"/>
          </a:p>
        </p:txBody>
      </p:sp>
      <p:sp>
        <p:nvSpPr>
          <p:cNvPr id="6" name="Footer Placeholder 5">
            <a:extLst>
              <a:ext uri="{FF2B5EF4-FFF2-40B4-BE49-F238E27FC236}">
                <a16:creationId xmlns:a16="http://schemas.microsoft.com/office/drawing/2014/main" id="{EF1612ED-B846-4155-A523-F61220DA802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40CC2DE-A362-42B1-8276-24F842E90360}"/>
              </a:ext>
            </a:extLst>
          </p:cNvPr>
          <p:cNvSpPr>
            <a:spLocks noGrp="1"/>
          </p:cNvSpPr>
          <p:nvPr>
            <p:ph type="sldNum" sz="quarter" idx="12"/>
          </p:nvPr>
        </p:nvSpPr>
        <p:spPr/>
        <p:txBody>
          <a:bodyPr/>
          <a:lstStyle/>
          <a:p>
            <a:fld id="{81FE878A-724E-4EDB-B8BA-033B054083E3}" type="slidenum">
              <a:rPr lang="en-GB" smtClean="0"/>
              <a:pPr/>
              <a:t>‹#›</a:t>
            </a:fld>
            <a:endParaRPr lang="en-GB"/>
          </a:p>
        </p:txBody>
      </p:sp>
    </p:spTree>
    <p:extLst>
      <p:ext uri="{BB962C8B-B14F-4D97-AF65-F5344CB8AC3E}">
        <p14:creationId xmlns:p14="http://schemas.microsoft.com/office/powerpoint/2010/main" val="1733421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FC3AA-507D-4987-B74A-C83D3E01F03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B205710-2FE2-418B-8073-E3FC804F9E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8A8CDD-5A94-4517-8DA8-9E888377EC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22EBFEF-0DD8-4A8E-A0BE-A33BCFBA93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D426C7-B877-45A6-AEE7-479AD17386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D651E24-D1F1-4258-B3F2-86EBD65E2F7F}"/>
              </a:ext>
            </a:extLst>
          </p:cNvPr>
          <p:cNvSpPr>
            <a:spLocks noGrp="1"/>
          </p:cNvSpPr>
          <p:nvPr>
            <p:ph type="dt" sz="half" idx="10"/>
          </p:nvPr>
        </p:nvSpPr>
        <p:spPr/>
        <p:txBody>
          <a:bodyPr/>
          <a:lstStyle/>
          <a:p>
            <a:fld id="{58DA64A8-19EE-473E-B68D-2F70460519C2}" type="datetimeFigureOut">
              <a:rPr lang="en-GB" smtClean="0"/>
              <a:pPr/>
              <a:t>03/02/2022</a:t>
            </a:fld>
            <a:endParaRPr lang="en-GB"/>
          </a:p>
        </p:txBody>
      </p:sp>
      <p:sp>
        <p:nvSpPr>
          <p:cNvPr id="8" name="Footer Placeholder 7">
            <a:extLst>
              <a:ext uri="{FF2B5EF4-FFF2-40B4-BE49-F238E27FC236}">
                <a16:creationId xmlns:a16="http://schemas.microsoft.com/office/drawing/2014/main" id="{13487B1A-3352-4B75-8CDF-8C04D35F732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8361A01-A690-488B-8CCE-450415574BF3}"/>
              </a:ext>
            </a:extLst>
          </p:cNvPr>
          <p:cNvSpPr>
            <a:spLocks noGrp="1"/>
          </p:cNvSpPr>
          <p:nvPr>
            <p:ph type="sldNum" sz="quarter" idx="12"/>
          </p:nvPr>
        </p:nvSpPr>
        <p:spPr/>
        <p:txBody>
          <a:bodyPr/>
          <a:lstStyle/>
          <a:p>
            <a:fld id="{81FE878A-724E-4EDB-B8BA-033B054083E3}" type="slidenum">
              <a:rPr lang="en-GB" smtClean="0"/>
              <a:pPr/>
              <a:t>‹#›</a:t>
            </a:fld>
            <a:endParaRPr lang="en-GB"/>
          </a:p>
        </p:txBody>
      </p:sp>
    </p:spTree>
    <p:extLst>
      <p:ext uri="{BB962C8B-B14F-4D97-AF65-F5344CB8AC3E}">
        <p14:creationId xmlns:p14="http://schemas.microsoft.com/office/powerpoint/2010/main" val="3872010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A8A2A-7902-4CB4-B31A-9BFB23BCC49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0746888-1119-4A60-8C80-5334E7F22DF0}"/>
              </a:ext>
            </a:extLst>
          </p:cNvPr>
          <p:cNvSpPr>
            <a:spLocks noGrp="1"/>
          </p:cNvSpPr>
          <p:nvPr>
            <p:ph type="dt" sz="half" idx="10"/>
          </p:nvPr>
        </p:nvSpPr>
        <p:spPr/>
        <p:txBody>
          <a:bodyPr/>
          <a:lstStyle/>
          <a:p>
            <a:fld id="{58DA64A8-19EE-473E-B68D-2F70460519C2}" type="datetimeFigureOut">
              <a:rPr lang="en-GB" smtClean="0"/>
              <a:pPr/>
              <a:t>03/02/2022</a:t>
            </a:fld>
            <a:endParaRPr lang="en-GB"/>
          </a:p>
        </p:txBody>
      </p:sp>
      <p:sp>
        <p:nvSpPr>
          <p:cNvPr id="4" name="Footer Placeholder 3">
            <a:extLst>
              <a:ext uri="{FF2B5EF4-FFF2-40B4-BE49-F238E27FC236}">
                <a16:creationId xmlns:a16="http://schemas.microsoft.com/office/drawing/2014/main" id="{E3E39806-6F4D-413E-898C-409FEB7432C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4D50851-1B46-448F-A479-06C1BC61D9A2}"/>
              </a:ext>
            </a:extLst>
          </p:cNvPr>
          <p:cNvSpPr>
            <a:spLocks noGrp="1"/>
          </p:cNvSpPr>
          <p:nvPr>
            <p:ph type="sldNum" sz="quarter" idx="12"/>
          </p:nvPr>
        </p:nvSpPr>
        <p:spPr/>
        <p:txBody>
          <a:bodyPr/>
          <a:lstStyle/>
          <a:p>
            <a:fld id="{81FE878A-724E-4EDB-B8BA-033B054083E3}" type="slidenum">
              <a:rPr lang="en-GB" smtClean="0"/>
              <a:pPr/>
              <a:t>‹#›</a:t>
            </a:fld>
            <a:endParaRPr lang="en-GB"/>
          </a:p>
        </p:txBody>
      </p:sp>
    </p:spTree>
    <p:extLst>
      <p:ext uri="{BB962C8B-B14F-4D97-AF65-F5344CB8AC3E}">
        <p14:creationId xmlns:p14="http://schemas.microsoft.com/office/powerpoint/2010/main" val="998932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C9E7DE-663D-49AA-A866-80423BC4816F}"/>
              </a:ext>
            </a:extLst>
          </p:cNvPr>
          <p:cNvSpPr>
            <a:spLocks noGrp="1"/>
          </p:cNvSpPr>
          <p:nvPr>
            <p:ph type="dt" sz="half" idx="10"/>
          </p:nvPr>
        </p:nvSpPr>
        <p:spPr/>
        <p:txBody>
          <a:bodyPr/>
          <a:lstStyle/>
          <a:p>
            <a:fld id="{58DA64A8-19EE-473E-B68D-2F70460519C2}" type="datetimeFigureOut">
              <a:rPr lang="en-GB" smtClean="0"/>
              <a:pPr/>
              <a:t>03/02/2022</a:t>
            </a:fld>
            <a:endParaRPr lang="en-GB"/>
          </a:p>
        </p:txBody>
      </p:sp>
      <p:sp>
        <p:nvSpPr>
          <p:cNvPr id="3" name="Footer Placeholder 2">
            <a:extLst>
              <a:ext uri="{FF2B5EF4-FFF2-40B4-BE49-F238E27FC236}">
                <a16:creationId xmlns:a16="http://schemas.microsoft.com/office/drawing/2014/main" id="{913F1B85-56C4-4ED3-BADB-331D87C6799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1249FE8-5A33-474C-9C4C-27DE068797DE}"/>
              </a:ext>
            </a:extLst>
          </p:cNvPr>
          <p:cNvSpPr>
            <a:spLocks noGrp="1"/>
          </p:cNvSpPr>
          <p:nvPr>
            <p:ph type="sldNum" sz="quarter" idx="12"/>
          </p:nvPr>
        </p:nvSpPr>
        <p:spPr/>
        <p:txBody>
          <a:bodyPr/>
          <a:lstStyle/>
          <a:p>
            <a:fld id="{81FE878A-724E-4EDB-B8BA-033B054083E3}" type="slidenum">
              <a:rPr lang="en-GB" smtClean="0"/>
              <a:pPr/>
              <a:t>‹#›</a:t>
            </a:fld>
            <a:endParaRPr lang="en-GB"/>
          </a:p>
        </p:txBody>
      </p:sp>
    </p:spTree>
    <p:extLst>
      <p:ext uri="{BB962C8B-B14F-4D97-AF65-F5344CB8AC3E}">
        <p14:creationId xmlns:p14="http://schemas.microsoft.com/office/powerpoint/2010/main" val="1109870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591BD-C5E0-4556-BFCB-64BD833CE1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1BA33D0-B517-4B75-89B2-45B2A0A6AF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FE080BF-4D53-4E7D-9925-C1D0C58DF9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FF6549-7633-4FCD-B087-C231A20C8D44}"/>
              </a:ext>
            </a:extLst>
          </p:cNvPr>
          <p:cNvSpPr>
            <a:spLocks noGrp="1"/>
          </p:cNvSpPr>
          <p:nvPr>
            <p:ph type="dt" sz="half" idx="10"/>
          </p:nvPr>
        </p:nvSpPr>
        <p:spPr/>
        <p:txBody>
          <a:bodyPr/>
          <a:lstStyle/>
          <a:p>
            <a:fld id="{58DA64A8-19EE-473E-B68D-2F70460519C2}" type="datetimeFigureOut">
              <a:rPr lang="en-GB" smtClean="0"/>
              <a:pPr/>
              <a:t>03/02/2022</a:t>
            </a:fld>
            <a:endParaRPr lang="en-GB"/>
          </a:p>
        </p:txBody>
      </p:sp>
      <p:sp>
        <p:nvSpPr>
          <p:cNvPr id="6" name="Footer Placeholder 5">
            <a:extLst>
              <a:ext uri="{FF2B5EF4-FFF2-40B4-BE49-F238E27FC236}">
                <a16:creationId xmlns:a16="http://schemas.microsoft.com/office/drawing/2014/main" id="{ED2E8FFC-730D-47D6-8671-A864BEBE44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2AE17A3-EEA2-4E92-B3E8-A3361DF755D5}"/>
              </a:ext>
            </a:extLst>
          </p:cNvPr>
          <p:cNvSpPr>
            <a:spLocks noGrp="1"/>
          </p:cNvSpPr>
          <p:nvPr>
            <p:ph type="sldNum" sz="quarter" idx="12"/>
          </p:nvPr>
        </p:nvSpPr>
        <p:spPr/>
        <p:txBody>
          <a:bodyPr/>
          <a:lstStyle/>
          <a:p>
            <a:fld id="{81FE878A-724E-4EDB-B8BA-033B054083E3}" type="slidenum">
              <a:rPr lang="en-GB" smtClean="0"/>
              <a:pPr/>
              <a:t>‹#›</a:t>
            </a:fld>
            <a:endParaRPr lang="en-GB"/>
          </a:p>
        </p:txBody>
      </p:sp>
    </p:spTree>
    <p:extLst>
      <p:ext uri="{BB962C8B-B14F-4D97-AF65-F5344CB8AC3E}">
        <p14:creationId xmlns:p14="http://schemas.microsoft.com/office/powerpoint/2010/main" val="3196169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3D612-2A96-49FC-BEAF-A8B7C8BF8C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D529732-91BD-432A-B6AC-E0A4F8BAE8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DF1AD82-13A5-491C-9877-D009AA2206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21E019-2EB3-4F6A-BD47-24827395AD7B}"/>
              </a:ext>
            </a:extLst>
          </p:cNvPr>
          <p:cNvSpPr>
            <a:spLocks noGrp="1"/>
          </p:cNvSpPr>
          <p:nvPr>
            <p:ph type="dt" sz="half" idx="10"/>
          </p:nvPr>
        </p:nvSpPr>
        <p:spPr/>
        <p:txBody>
          <a:bodyPr/>
          <a:lstStyle/>
          <a:p>
            <a:fld id="{58DA64A8-19EE-473E-B68D-2F70460519C2}" type="datetimeFigureOut">
              <a:rPr lang="en-GB" smtClean="0"/>
              <a:pPr/>
              <a:t>03/02/2022</a:t>
            </a:fld>
            <a:endParaRPr lang="en-GB"/>
          </a:p>
        </p:txBody>
      </p:sp>
      <p:sp>
        <p:nvSpPr>
          <p:cNvPr id="6" name="Footer Placeholder 5">
            <a:extLst>
              <a:ext uri="{FF2B5EF4-FFF2-40B4-BE49-F238E27FC236}">
                <a16:creationId xmlns:a16="http://schemas.microsoft.com/office/drawing/2014/main" id="{A2B63AA8-5424-47B0-8337-2900D6FA957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DCDB810-9A63-4DA6-AE5D-99D47A824092}"/>
              </a:ext>
            </a:extLst>
          </p:cNvPr>
          <p:cNvSpPr>
            <a:spLocks noGrp="1"/>
          </p:cNvSpPr>
          <p:nvPr>
            <p:ph type="sldNum" sz="quarter" idx="12"/>
          </p:nvPr>
        </p:nvSpPr>
        <p:spPr/>
        <p:txBody>
          <a:bodyPr/>
          <a:lstStyle/>
          <a:p>
            <a:fld id="{81FE878A-724E-4EDB-B8BA-033B054083E3}" type="slidenum">
              <a:rPr lang="en-GB" smtClean="0"/>
              <a:pPr/>
              <a:t>‹#›</a:t>
            </a:fld>
            <a:endParaRPr lang="en-GB"/>
          </a:p>
        </p:txBody>
      </p:sp>
    </p:spTree>
    <p:extLst>
      <p:ext uri="{BB962C8B-B14F-4D97-AF65-F5344CB8AC3E}">
        <p14:creationId xmlns:p14="http://schemas.microsoft.com/office/powerpoint/2010/main" val="635398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EBF74B-735A-46F2-AB39-2F677B43B0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E9AF240-01E8-4DEE-ACB1-8821780707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D295C3-2D21-4B7B-8430-4331E153A7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Black" panose="020B0A04020102020204" pitchFamily="34" charset="0"/>
              </a:defRPr>
            </a:lvl1pPr>
          </a:lstStyle>
          <a:p>
            <a:fld id="{58DA64A8-19EE-473E-B68D-2F70460519C2}" type="datetimeFigureOut">
              <a:rPr lang="en-GB" smtClean="0"/>
              <a:pPr/>
              <a:t>03/02/2022</a:t>
            </a:fld>
            <a:endParaRPr lang="en-GB"/>
          </a:p>
        </p:txBody>
      </p:sp>
      <p:sp>
        <p:nvSpPr>
          <p:cNvPr id="5" name="Footer Placeholder 4">
            <a:extLst>
              <a:ext uri="{FF2B5EF4-FFF2-40B4-BE49-F238E27FC236}">
                <a16:creationId xmlns:a16="http://schemas.microsoft.com/office/drawing/2014/main" id="{89C62DFE-89EF-40D3-8853-768E78B942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Black" panose="020B0A04020102020204" pitchFamily="34" charset="0"/>
              </a:defRPr>
            </a:lvl1pPr>
          </a:lstStyle>
          <a:p>
            <a:endParaRPr lang="en-GB"/>
          </a:p>
        </p:txBody>
      </p:sp>
      <p:sp>
        <p:nvSpPr>
          <p:cNvPr id="6" name="Slide Number Placeholder 5">
            <a:extLst>
              <a:ext uri="{FF2B5EF4-FFF2-40B4-BE49-F238E27FC236}">
                <a16:creationId xmlns:a16="http://schemas.microsoft.com/office/drawing/2014/main" id="{7FBC6B5D-8462-4308-9F4C-A5666FB8F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Black" panose="020B0A04020102020204" pitchFamily="34" charset="0"/>
              </a:defRPr>
            </a:lvl1pPr>
          </a:lstStyle>
          <a:p>
            <a:fld id="{81FE878A-724E-4EDB-B8BA-033B054083E3}" type="slidenum">
              <a:rPr lang="en-GB" smtClean="0"/>
              <a:pPr/>
              <a:t>‹#›</a:t>
            </a:fld>
            <a:endParaRPr lang="en-GB"/>
          </a:p>
        </p:txBody>
      </p:sp>
    </p:spTree>
    <p:extLst>
      <p:ext uri="{BB962C8B-B14F-4D97-AF65-F5344CB8AC3E}">
        <p14:creationId xmlns:p14="http://schemas.microsoft.com/office/powerpoint/2010/main" val="3354604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Black" panose="020B0A04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Black" panose="020B0A04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Black" panose="020B0A04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Black" panose="020B0A04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Black" panose="020B0A04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jpeg"/><Relationship Id="rId7"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jpeg"/></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jpeg"/><Relationship Id="rId4" Type="http://schemas.openxmlformats.org/officeDocument/2006/relationships/image" Target="../media/image47.jpeg"/></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1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1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1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60.png"/><Relationship Id="rId4" Type="http://schemas.openxmlformats.org/officeDocument/2006/relationships/image" Target="../media/image5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21.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68.jpeg"/><Relationship Id="rId5" Type="http://schemas.openxmlformats.org/officeDocument/2006/relationships/image" Target="../media/image67.png"/><Relationship Id="rId4" Type="http://schemas.openxmlformats.org/officeDocument/2006/relationships/image" Target="../media/image66.png"/></Relationships>
</file>

<file path=ppt/slides/_rels/slide2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72.jpeg"/><Relationship Id="rId7" Type="http://schemas.openxmlformats.org/officeDocument/2006/relationships/image" Target="../media/image76.png"/><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image" Target="../media/image75.jpeg"/><Relationship Id="rId5" Type="http://schemas.openxmlformats.org/officeDocument/2006/relationships/image" Target="../media/image74.png"/><Relationship Id="rId4" Type="http://schemas.openxmlformats.org/officeDocument/2006/relationships/image" Target="../media/image73.png"/></Relationships>
</file>

<file path=ppt/slides/_rels/slide2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3.xml"/><Relationship Id="rId1" Type="http://schemas.openxmlformats.org/officeDocument/2006/relationships/slideLayout" Target="../slideLayouts/slideLayout9.xml"/><Relationship Id="rId5" Type="http://schemas.openxmlformats.org/officeDocument/2006/relationships/image" Target="../media/image79.png"/><Relationship Id="rId4" Type="http://schemas.openxmlformats.org/officeDocument/2006/relationships/image" Target="../media/image78.png"/></Relationships>
</file>

<file path=ppt/slides/_rels/slide2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82.png"/><Relationship Id="rId7" Type="http://schemas.openxmlformats.org/officeDocument/2006/relationships/image" Target="../media/image86.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85.jpeg"/><Relationship Id="rId5" Type="http://schemas.openxmlformats.org/officeDocument/2006/relationships/image" Target="../media/image84.jpeg"/><Relationship Id="rId4" Type="http://schemas.openxmlformats.org/officeDocument/2006/relationships/image" Target="../media/image83.jpeg"/></Relationships>
</file>

<file path=ppt/slides/_rels/slide28.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emf"/></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a:extLst>
              <a:ext uri="{FF2B5EF4-FFF2-40B4-BE49-F238E27FC236}">
                <a16:creationId xmlns:a16="http://schemas.microsoft.com/office/drawing/2014/main" id="{373ACC16-4F37-4F6C-AD53-75D6A205FD0A}"/>
              </a:ext>
            </a:extLst>
          </p:cNvPr>
          <p:cNvSpPr>
            <a:spLocks noChangeArrowheads="1"/>
          </p:cNvSpPr>
          <p:nvPr/>
        </p:nvSpPr>
        <p:spPr bwMode="auto">
          <a:xfrm>
            <a:off x="2336295" y="-202131"/>
            <a:ext cx="6307191" cy="3518033"/>
          </a:xfrm>
          <a:prstGeom prst="horizontalScroll">
            <a:avLst>
              <a:gd name="adj" fmla="val 12500"/>
            </a:avLst>
          </a:prstGeom>
          <a:solidFill>
            <a:srgbClr val="0000FF"/>
          </a:solidFill>
          <a:ln w="76200">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latin typeface="Arial Black" panose="020B0A04020102020204" pitchFamily="34" charset="0"/>
            </a:endParaRPr>
          </a:p>
        </p:txBody>
      </p:sp>
      <p:sp>
        <p:nvSpPr>
          <p:cNvPr id="2" name="Title 1">
            <a:extLst>
              <a:ext uri="{FF2B5EF4-FFF2-40B4-BE49-F238E27FC236}">
                <a16:creationId xmlns:a16="http://schemas.microsoft.com/office/drawing/2014/main" id="{B4F864BE-FA7C-4A45-9C0A-041B94D4B6CC}"/>
              </a:ext>
            </a:extLst>
          </p:cNvPr>
          <p:cNvSpPr>
            <a:spLocks noGrp="1"/>
          </p:cNvSpPr>
          <p:nvPr>
            <p:ph type="ctrTitle"/>
          </p:nvPr>
        </p:nvSpPr>
        <p:spPr>
          <a:xfrm>
            <a:off x="1524000" y="106516"/>
            <a:ext cx="9144000" cy="3518033"/>
          </a:xfrm>
        </p:spPr>
        <p:txBody>
          <a:bodyPr>
            <a:normAutofit fontScale="90000"/>
          </a:bodyPr>
          <a:lstStyle/>
          <a:p>
            <a:br>
              <a:rPr lang="en-GB" dirty="0"/>
            </a:br>
            <a:br>
              <a:rPr lang="en-GB" dirty="0"/>
            </a:br>
            <a:br>
              <a:rPr lang="en-GB" dirty="0"/>
            </a:br>
            <a:br>
              <a:rPr lang="en-GB" dirty="0"/>
            </a:br>
            <a:endParaRPr lang="en-GB" dirty="0"/>
          </a:p>
        </p:txBody>
      </p:sp>
      <p:sp>
        <p:nvSpPr>
          <p:cNvPr id="3" name="Subtitle 2">
            <a:extLst>
              <a:ext uri="{FF2B5EF4-FFF2-40B4-BE49-F238E27FC236}">
                <a16:creationId xmlns:a16="http://schemas.microsoft.com/office/drawing/2014/main" id="{A3B99AA1-76F1-48DB-BB1E-62BF0610B988}"/>
              </a:ext>
            </a:extLst>
          </p:cNvPr>
          <p:cNvSpPr>
            <a:spLocks noGrp="1"/>
          </p:cNvSpPr>
          <p:nvPr>
            <p:ph type="subTitle" idx="1"/>
          </p:nvPr>
        </p:nvSpPr>
        <p:spPr>
          <a:xfrm>
            <a:off x="1524000" y="3269975"/>
            <a:ext cx="9144000" cy="3220278"/>
          </a:xfrm>
        </p:spPr>
        <p:txBody>
          <a:bodyPr>
            <a:normAutofit lnSpcReduction="10000"/>
          </a:bodyPr>
          <a:lstStyle/>
          <a:p>
            <a:r>
              <a:rPr lang="en-GB"/>
              <a:t> </a:t>
            </a:r>
          </a:p>
          <a:p>
            <a:r>
              <a:rPr lang="en-GB" b="1"/>
              <a:t>In the 1940’s  Britain had four manufacturers </a:t>
            </a:r>
            <a:r>
              <a:rPr lang="en-GB" b="1" err="1"/>
              <a:t>Dallmeyer</a:t>
            </a:r>
            <a:r>
              <a:rPr lang="en-GB" b="1"/>
              <a:t>, Ross, Taylor </a:t>
            </a:r>
            <a:r>
              <a:rPr lang="en-GB" b="1" err="1"/>
              <a:t>Taylor</a:t>
            </a:r>
            <a:r>
              <a:rPr lang="en-GB" b="1"/>
              <a:t> Hobson and Wray competing to produce high quality lenses. They had the benefit of war-time developments and improved optical glass but suffered from a very small home market and a crippling rate of “Purchase Tax”. </a:t>
            </a:r>
            <a:endParaRPr lang="en-GB"/>
          </a:p>
          <a:p>
            <a:r>
              <a:rPr lang="en-GB"/>
              <a:t>There were also three relatively “minor” manufacturers Beck, Hall Bros and BOLCO</a:t>
            </a:r>
          </a:p>
        </p:txBody>
      </p:sp>
      <p:sp>
        <p:nvSpPr>
          <p:cNvPr id="4" name="Text Box 2">
            <a:extLst>
              <a:ext uri="{FF2B5EF4-FFF2-40B4-BE49-F238E27FC236}">
                <a16:creationId xmlns:a16="http://schemas.microsoft.com/office/drawing/2014/main" id="{BDC6D63C-BCDF-4055-98ED-6200ABC4307D}"/>
              </a:ext>
            </a:extLst>
          </p:cNvPr>
          <p:cNvSpPr txBox="1">
            <a:spLocks noChangeArrowheads="1"/>
          </p:cNvSpPr>
          <p:nvPr/>
        </p:nvSpPr>
        <p:spPr bwMode="auto">
          <a:xfrm>
            <a:off x="2713043" y="387417"/>
            <a:ext cx="5583934" cy="2240280"/>
          </a:xfrm>
          <a:prstGeom prst="rect">
            <a:avLst/>
          </a:prstGeom>
          <a:solidFill>
            <a:srgbClr val="FFFF00"/>
          </a:solidFill>
          <a:ln w="12700"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4000" b="1" i="0" u="none" strike="noStrike" cap="none" normalizeH="0" baseline="0" dirty="0">
                <a:ln>
                  <a:noFill/>
                </a:ln>
                <a:solidFill>
                  <a:srgbClr val="000000"/>
                </a:solidFill>
                <a:effectLst/>
                <a:highlight>
                  <a:srgbClr val="FFFF00"/>
                </a:highlight>
                <a:latin typeface="Arial Black" panose="020B0A04020102020204" pitchFamily="34" charset="0"/>
              </a:rPr>
              <a:t>GREAT </a:t>
            </a:r>
            <a:r>
              <a:rPr lang="en-GB" altLang="en-US" sz="4000" b="1" dirty="0">
                <a:solidFill>
                  <a:srgbClr val="000000"/>
                </a:solidFill>
                <a:highlight>
                  <a:srgbClr val="FFFF00"/>
                </a:highlight>
                <a:latin typeface="Arial Black" panose="020B0A04020102020204" pitchFamily="34" charset="0"/>
              </a:rPr>
              <a:t>B</a:t>
            </a:r>
            <a:r>
              <a:rPr kumimoji="0" lang="en-GB" altLang="en-US" sz="4000" b="1" i="0" u="none" strike="noStrike" cap="none" normalizeH="0" baseline="0" dirty="0">
                <a:ln>
                  <a:noFill/>
                </a:ln>
                <a:solidFill>
                  <a:srgbClr val="000000"/>
                </a:solidFill>
                <a:effectLst/>
                <a:highlight>
                  <a:srgbClr val="FFFF00"/>
                </a:highlight>
                <a:latin typeface="Arial Black" panose="020B0A04020102020204" pitchFamily="34" charset="0"/>
              </a:rPr>
              <a:t>RITISH LENSES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3200" b="1" u="none" strike="noStrike" cap="none" normalizeH="0" baseline="0" dirty="0">
                <a:ln>
                  <a:noFill/>
                </a:ln>
                <a:solidFill>
                  <a:srgbClr val="000000"/>
                </a:solidFill>
                <a:effectLst/>
                <a:highlight>
                  <a:srgbClr val="FFFF00"/>
                </a:highlight>
                <a:latin typeface="Arial Black" panose="020B0A04020102020204" pitchFamily="34" charset="0"/>
              </a:rPr>
              <a:t>(and the cameras that used them)</a:t>
            </a:r>
            <a:endParaRPr kumimoji="0" lang="en-US" altLang="en-US" sz="3200" b="0" u="none" strike="noStrike" cap="none" normalizeH="0" baseline="0" dirty="0">
              <a:ln>
                <a:noFill/>
              </a:ln>
              <a:solidFill>
                <a:schemeClr val="tx1"/>
              </a:solidFill>
              <a:effectLst/>
              <a:highlight>
                <a:srgbClr val="FFFF00"/>
              </a:highlight>
              <a:latin typeface="Arial Black" panose="020B0A04020102020204" pitchFamily="34" charset="0"/>
            </a:endParaRPr>
          </a:p>
        </p:txBody>
      </p:sp>
    </p:spTree>
    <p:extLst>
      <p:ext uri="{BB962C8B-B14F-4D97-AF65-F5344CB8AC3E}">
        <p14:creationId xmlns:p14="http://schemas.microsoft.com/office/powerpoint/2010/main" val="919982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5B3F2F-260A-405D-88CC-1622A6A72D82}"/>
              </a:ext>
            </a:extLst>
          </p:cNvPr>
          <p:cNvSpPr txBox="1"/>
          <p:nvPr/>
        </p:nvSpPr>
        <p:spPr>
          <a:xfrm>
            <a:off x="263046" y="137786"/>
            <a:ext cx="11711835" cy="1938992"/>
          </a:xfrm>
          <a:prstGeom prst="rect">
            <a:avLst/>
          </a:prstGeom>
          <a:noFill/>
        </p:spPr>
        <p:txBody>
          <a:bodyPr wrap="square" rtlCol="0">
            <a:spAutoFit/>
          </a:bodyPr>
          <a:lstStyle/>
          <a:p>
            <a:r>
              <a:rPr lang="en-GB" b="1" u="sng">
                <a:latin typeface="Arial Black" panose="020B0A04020102020204" pitchFamily="34" charset="0"/>
              </a:rPr>
              <a:t>ROSS  </a:t>
            </a:r>
            <a:r>
              <a:rPr lang="en-GB" sz="1200" b="1">
                <a:latin typeface="Arial Black" panose="020B0A04020102020204" pitchFamily="34" charset="0"/>
              </a:rPr>
              <a:t>POST WAR-  ROSS PRODUCED THE DEFINEX AND XTRALUX LENSES WITH CONTAX AND LEICA MOUNTS RESPECTIVELY. THE CONTAX MOUNTS MADE BY STEWARTRY IN “NORTH BRITAIN” (SCOTLAND) AND THAT FOR THE XTRALUX f2.0 BY COOK &amp; PERKINS IN LONDON. THERE WERE f3.5 50mm, f2.0 50mm, 90mm f3.5 A f4.5 135mm VERSIONS. </a:t>
            </a:r>
          </a:p>
          <a:p>
            <a:endParaRPr lang="en-GB" sz="1200" b="1">
              <a:latin typeface="Arial Black" panose="020B0A04020102020204" pitchFamily="34" charset="0"/>
            </a:endParaRPr>
          </a:p>
          <a:p>
            <a:r>
              <a:rPr lang="en-GB" sz="1200" b="1">
                <a:latin typeface="Arial Black" panose="020B0A04020102020204" pitchFamily="34" charset="0"/>
              </a:rPr>
              <a:t>APPARENTLY SOME OF THE LONG FOCUS LENSES WERE SELECTED AND BRANDED BY REID BUT ARE MUCH RARER THAN DALLMEYER EQUIVALENTS.  </a:t>
            </a:r>
          </a:p>
          <a:p>
            <a:r>
              <a:rPr lang="en-GB" sz="1200" b="1">
                <a:latin typeface="Arial Black" panose="020B0A04020102020204" pitchFamily="34" charset="0"/>
              </a:rPr>
              <a:t>  		</a:t>
            </a:r>
          </a:p>
          <a:p>
            <a:r>
              <a:rPr lang="en-GB" sz="1200" b="1" u="sng">
                <a:latin typeface="Arial Black" panose="020B0A04020102020204" pitchFamily="34" charset="0"/>
              </a:rPr>
              <a:t>A ROSS XTRALUX  f2.0 SOLD ON EBAY IN 2019 FOR $68,000  </a:t>
            </a:r>
            <a:endParaRPr lang="en-GB" sz="1200" b="1">
              <a:latin typeface="Arial Black" panose="020B0A04020102020204" pitchFamily="34" charset="0"/>
            </a:endParaRPr>
          </a:p>
          <a:p>
            <a:r>
              <a:rPr lang="en-GB">
                <a:latin typeface="Arial Black" panose="020B0A04020102020204" pitchFamily="34" charset="0"/>
              </a:rPr>
              <a:t> </a:t>
            </a:r>
          </a:p>
        </p:txBody>
      </p:sp>
      <p:pic>
        <p:nvPicPr>
          <p:cNvPr id="2050" name="Picture 2" descr="xtralux">
            <a:extLst>
              <a:ext uri="{FF2B5EF4-FFF2-40B4-BE49-F238E27FC236}">
                <a16:creationId xmlns:a16="http://schemas.microsoft.com/office/drawing/2014/main" id="{E78F6DDD-EA0F-43DE-9A2D-1693B5B88F9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673" y="1813491"/>
            <a:ext cx="2808288" cy="2103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051" name="Picture 3" descr="xtraluxdrawing">
            <a:extLst>
              <a:ext uri="{FF2B5EF4-FFF2-40B4-BE49-F238E27FC236}">
                <a16:creationId xmlns:a16="http://schemas.microsoft.com/office/drawing/2014/main" id="{0380C48D-94F5-433E-A1D8-2FE9F0D457A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0413" y="3972345"/>
            <a:ext cx="2896298" cy="2085975"/>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 name="TextBox 2">
            <a:extLst>
              <a:ext uri="{FF2B5EF4-FFF2-40B4-BE49-F238E27FC236}">
                <a16:creationId xmlns:a16="http://schemas.microsoft.com/office/drawing/2014/main" id="{3E8590B0-1C6A-42C4-9AA5-D03C55607E77}"/>
              </a:ext>
            </a:extLst>
          </p:cNvPr>
          <p:cNvSpPr txBox="1"/>
          <p:nvPr/>
        </p:nvSpPr>
        <p:spPr>
          <a:xfrm>
            <a:off x="3177392" y="5262131"/>
            <a:ext cx="1628384" cy="1107996"/>
          </a:xfrm>
          <a:prstGeom prst="rect">
            <a:avLst/>
          </a:prstGeom>
          <a:noFill/>
        </p:spPr>
        <p:txBody>
          <a:bodyPr wrap="square" rtlCol="0">
            <a:spAutoFit/>
          </a:bodyPr>
          <a:lstStyle/>
          <a:p>
            <a:r>
              <a:rPr lang="en-GB" sz="1200" b="1" u="sng">
                <a:latin typeface="Arial Black" panose="020B0A04020102020204" pitchFamily="34" charset="0"/>
              </a:rPr>
              <a:t> </a:t>
            </a:r>
            <a:endParaRPr lang="en-GB" sz="1200" b="1">
              <a:latin typeface="Arial Black" panose="020B0A04020102020204" pitchFamily="34" charset="0"/>
            </a:endParaRPr>
          </a:p>
          <a:p>
            <a:pPr algn="ctr"/>
            <a:r>
              <a:rPr lang="en-GB" sz="1200" b="1">
                <a:latin typeface="Arial Black" panose="020B0A04020102020204" pitchFamily="34" charset="0"/>
              </a:rPr>
              <a:t>    THE ROSS 9CM f3.5 DEFINEX</a:t>
            </a:r>
          </a:p>
          <a:p>
            <a:endParaRPr lang="en-GB">
              <a:latin typeface="Arial Black" panose="020B0A04020102020204" pitchFamily="34" charset="0"/>
            </a:endParaRPr>
          </a:p>
        </p:txBody>
      </p:sp>
      <p:sp>
        <p:nvSpPr>
          <p:cNvPr id="4" name="TextBox 3">
            <a:extLst>
              <a:ext uri="{FF2B5EF4-FFF2-40B4-BE49-F238E27FC236}">
                <a16:creationId xmlns:a16="http://schemas.microsoft.com/office/drawing/2014/main" id="{481E732E-51EF-4553-B336-E186DAC9802D}"/>
              </a:ext>
            </a:extLst>
          </p:cNvPr>
          <p:cNvSpPr txBox="1"/>
          <p:nvPr/>
        </p:nvSpPr>
        <p:spPr>
          <a:xfrm>
            <a:off x="9686418" y="5303604"/>
            <a:ext cx="1565015" cy="1015663"/>
          </a:xfrm>
          <a:prstGeom prst="rect">
            <a:avLst/>
          </a:prstGeom>
          <a:noFill/>
        </p:spPr>
        <p:txBody>
          <a:bodyPr wrap="square" rtlCol="0">
            <a:spAutoFit/>
          </a:bodyPr>
          <a:lstStyle/>
          <a:p>
            <a:pPr algn="ctr"/>
            <a:endParaRPr lang="en-GB" sz="1200" b="1">
              <a:latin typeface="Arial Black" panose="020B0A04020102020204" pitchFamily="34" charset="0"/>
            </a:endParaRPr>
          </a:p>
          <a:p>
            <a:pPr algn="ctr"/>
            <a:r>
              <a:rPr lang="en-GB" sz="1200" b="1">
                <a:latin typeface="Arial Black" panose="020B0A04020102020204" pitchFamily="34" charset="0"/>
              </a:rPr>
              <a:t>THE ROSS 9CM XTRALUX</a:t>
            </a:r>
            <a:r>
              <a:rPr lang="en-GB" u="sng">
                <a:latin typeface="Arial Black" panose="020B0A04020102020204" pitchFamily="34" charset="0"/>
              </a:rPr>
              <a:t>	</a:t>
            </a:r>
            <a:endParaRPr lang="en-GB">
              <a:latin typeface="Arial Black" panose="020B0A04020102020204" pitchFamily="34" charset="0"/>
            </a:endParaRPr>
          </a:p>
          <a:p>
            <a:endParaRPr lang="en-GB">
              <a:latin typeface="Arial Black" panose="020B0A04020102020204" pitchFamily="34" charset="0"/>
            </a:endParaRPr>
          </a:p>
        </p:txBody>
      </p:sp>
      <p:pic>
        <p:nvPicPr>
          <p:cNvPr id="2052" name="Picture 4" descr="definex">
            <a:extLst>
              <a:ext uri="{FF2B5EF4-FFF2-40B4-BE49-F238E27FC236}">
                <a16:creationId xmlns:a16="http://schemas.microsoft.com/office/drawing/2014/main" id="{ADF759EF-CB73-4B3D-9B84-1DD171EE1E2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06623" y="2213812"/>
            <a:ext cx="1579124" cy="29374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053" name="Picture 5">
            <a:extLst>
              <a:ext uri="{FF2B5EF4-FFF2-40B4-BE49-F238E27FC236}">
                <a16:creationId xmlns:a16="http://schemas.microsoft.com/office/drawing/2014/main" id="{BF8CEB62-F596-4034-ACAD-F7EF71E41F3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67773" y="2252313"/>
            <a:ext cx="1422069" cy="29440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 name="TextBox 4">
            <a:extLst>
              <a:ext uri="{FF2B5EF4-FFF2-40B4-BE49-F238E27FC236}">
                <a16:creationId xmlns:a16="http://schemas.microsoft.com/office/drawing/2014/main" id="{FFDBECC4-4FD4-4BF5-82AA-16DB4F354A5B}"/>
              </a:ext>
            </a:extLst>
          </p:cNvPr>
          <p:cNvSpPr txBox="1"/>
          <p:nvPr/>
        </p:nvSpPr>
        <p:spPr>
          <a:xfrm>
            <a:off x="5429441" y="2690986"/>
            <a:ext cx="3811719" cy="2492990"/>
          </a:xfrm>
          <a:prstGeom prst="rect">
            <a:avLst/>
          </a:prstGeom>
          <a:noFill/>
        </p:spPr>
        <p:txBody>
          <a:bodyPr wrap="square" rtlCol="0">
            <a:spAutoFit/>
          </a:bodyPr>
          <a:lstStyle/>
          <a:p>
            <a:pPr algn="ctr"/>
            <a:r>
              <a:rPr lang="en-GB" sz="1200" b="1">
                <a:latin typeface="Arial Black" panose="020B0A04020102020204" pitchFamily="34" charset="0"/>
              </a:rPr>
              <a:t>THE </a:t>
            </a:r>
            <a:r>
              <a:rPr lang="en-GB" sz="1200" b="1" u="sng">
                <a:latin typeface="Arial Black" panose="020B0A04020102020204" pitchFamily="34" charset="0"/>
              </a:rPr>
              <a:t>DEFINEX</a:t>
            </a:r>
          </a:p>
          <a:p>
            <a:pPr algn="ctr"/>
            <a:r>
              <a:rPr lang="en-GB" sz="1200" b="1">
                <a:latin typeface="Arial Black" panose="020B0A04020102020204" pitchFamily="34" charset="0"/>
              </a:rPr>
              <a:t> ILLUSTRATES ROSS’S UNUSUAL PRACTICE OF MARKING LENSES WITH EXACT INDIVIDUAL FOCAL LENGTHS RATHER THAN RELYING ON THEM BEING WITHIN MANUFACTURING TOLERANCES SO THIS 90mm EXAMPLE IS ACTUALLY 89mm ANOTHER ONE (UNUSALLY MOUNTED FOR L39) BUT ENGRAVED 91mm WAS SOLD RECENTLY AT FLINTS</a:t>
            </a:r>
          </a:p>
          <a:p>
            <a:r>
              <a:rPr lang="en-GB">
                <a:latin typeface="Arial Black" panose="020B0A04020102020204" pitchFamily="34" charset="0"/>
              </a:rPr>
              <a:t> </a:t>
            </a:r>
          </a:p>
          <a:p>
            <a:endParaRPr lang="en-GB">
              <a:latin typeface="Arial Black" panose="020B0A04020102020204" pitchFamily="34" charset="0"/>
            </a:endParaRPr>
          </a:p>
        </p:txBody>
      </p:sp>
      <p:sp>
        <p:nvSpPr>
          <p:cNvPr id="10" name="TextBox 9"/>
          <p:cNvSpPr txBox="1"/>
          <p:nvPr/>
        </p:nvSpPr>
        <p:spPr>
          <a:xfrm>
            <a:off x="211755" y="6160169"/>
            <a:ext cx="2974206" cy="276999"/>
          </a:xfrm>
          <a:prstGeom prst="rect">
            <a:avLst/>
          </a:prstGeom>
          <a:noFill/>
        </p:spPr>
        <p:txBody>
          <a:bodyPr wrap="square" rtlCol="0">
            <a:spAutoFit/>
          </a:bodyPr>
          <a:lstStyle/>
          <a:p>
            <a:pPr algn="ctr"/>
            <a:r>
              <a:rPr lang="en-GB" sz="1200">
                <a:latin typeface="+mj-lt"/>
              </a:rPr>
              <a:t>ROSS  XTRALUX f2.0</a:t>
            </a:r>
          </a:p>
        </p:txBody>
      </p:sp>
    </p:spTree>
    <p:extLst>
      <p:ext uri="{BB962C8B-B14F-4D97-AF65-F5344CB8AC3E}">
        <p14:creationId xmlns:p14="http://schemas.microsoft.com/office/powerpoint/2010/main" val="3667990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B33DC6A-1F1C-4A06-834E-CFF88F1C0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Black" panose="020B0A04020102020204" pitchFamily="34" charset="0"/>
            </a:endParaRPr>
          </a:p>
        </p:txBody>
      </p:sp>
      <p:sp useBgFill="1">
        <p:nvSpPr>
          <p:cNvPr id="73" name="Freeform: Shape 72">
            <a:extLst>
              <a:ext uri="{FF2B5EF4-FFF2-40B4-BE49-F238E27FC236}">
                <a16:creationId xmlns:a16="http://schemas.microsoft.com/office/drawing/2014/main" id="{0FE1D5CF-87B8-4A8A-AD3C-01D06A6076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208641" cy="6858000"/>
          </a:xfrm>
          <a:custGeom>
            <a:avLst/>
            <a:gdLst>
              <a:gd name="connsiteX0" fmla="*/ 0 w 6208641"/>
              <a:gd name="connsiteY0" fmla="*/ 0 h 6858000"/>
              <a:gd name="connsiteX1" fmla="*/ 5464181 w 6208641"/>
              <a:gd name="connsiteY1" fmla="*/ 0 h 6858000"/>
              <a:gd name="connsiteX2" fmla="*/ 5538086 w 6208641"/>
              <a:gd name="connsiteY2" fmla="*/ 159684 h 6858000"/>
              <a:gd name="connsiteX3" fmla="*/ 6208641 w 6208641"/>
              <a:gd name="connsiteY3" fmla="*/ 3706589 h 6858000"/>
              <a:gd name="connsiteX4" fmla="*/ 5734754 w 6208641"/>
              <a:gd name="connsiteY4" fmla="*/ 6730443 h 6858000"/>
              <a:gd name="connsiteX5" fmla="*/ 5689361 w 6208641"/>
              <a:gd name="connsiteY5" fmla="*/ 6858000 h 6858000"/>
              <a:gd name="connsiteX6" fmla="*/ 0 w 620864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8641" h="6858000">
                <a:moveTo>
                  <a:pt x="0" y="0"/>
                </a:moveTo>
                <a:lnTo>
                  <a:pt x="5464181" y="0"/>
                </a:lnTo>
                <a:lnTo>
                  <a:pt x="5538086" y="159684"/>
                </a:lnTo>
                <a:cubicBezTo>
                  <a:pt x="5961440" y="1172168"/>
                  <a:pt x="6208641" y="2392735"/>
                  <a:pt x="6208641" y="3706589"/>
                </a:cubicBezTo>
                <a:cubicBezTo>
                  <a:pt x="6208641" y="4801467"/>
                  <a:pt x="6036974" y="5831563"/>
                  <a:pt x="5734754" y="6730443"/>
                </a:cubicBezTo>
                <a:lnTo>
                  <a:pt x="568936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Black" panose="020B0A04020102020204" pitchFamily="34" charset="0"/>
              <a:ea typeface="+mn-ea"/>
              <a:cs typeface="+mn-cs"/>
            </a:endParaRPr>
          </a:p>
        </p:txBody>
      </p:sp>
      <p:sp>
        <p:nvSpPr>
          <p:cNvPr id="2" name="TextBox 1">
            <a:extLst>
              <a:ext uri="{FF2B5EF4-FFF2-40B4-BE49-F238E27FC236}">
                <a16:creationId xmlns:a16="http://schemas.microsoft.com/office/drawing/2014/main" id="{02547301-F206-4013-9D26-D8B3E53DC525}"/>
              </a:ext>
            </a:extLst>
          </p:cNvPr>
          <p:cNvSpPr txBox="1"/>
          <p:nvPr/>
        </p:nvSpPr>
        <p:spPr>
          <a:xfrm>
            <a:off x="431049" y="465477"/>
            <a:ext cx="4013307" cy="1840401"/>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1400" b="1">
                <a:latin typeface="+mj-lt"/>
                <a:ea typeface="+mj-ea"/>
                <a:cs typeface="+mj-cs"/>
              </a:rPr>
              <a:t>THE MPP MICROCORD HAD AN f3.5 77.5mm XPRES .</a:t>
            </a:r>
          </a:p>
          <a:p>
            <a:pPr algn="ctr">
              <a:lnSpc>
                <a:spcPct val="90000"/>
              </a:lnSpc>
              <a:spcBef>
                <a:spcPct val="0"/>
              </a:spcBef>
              <a:spcAft>
                <a:spcPts val="600"/>
              </a:spcAft>
            </a:pPr>
            <a:r>
              <a:rPr lang="en-US" sz="1400" b="1">
                <a:latin typeface="+mj-lt"/>
                <a:ea typeface="+mj-ea"/>
                <a:cs typeface="+mj-cs"/>
              </a:rPr>
              <a:t> MPP HAD INSISTED ON A NEW XPRES COMPUTATION WHICH WAS REPUTED TO “OUT- PERFORM ALL CONTEMPORARY GERMAN OPTICS FOR THIS FORMAT”</a:t>
            </a:r>
          </a:p>
        </p:txBody>
      </p:sp>
      <p:pic>
        <p:nvPicPr>
          <p:cNvPr id="3074" name="Picture 2">
            <a:extLst>
              <a:ext uri="{FF2B5EF4-FFF2-40B4-BE49-F238E27FC236}">
                <a16:creationId xmlns:a16="http://schemas.microsoft.com/office/drawing/2014/main" id="{A72141D9-CB08-4ECE-B5D8-81BDD148E2D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331226" y="144252"/>
            <a:ext cx="3124116" cy="441571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9" name="Rectangle 7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98" y="4546920"/>
            <a:ext cx="501907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Black" panose="020B0A04020102020204" pitchFamily="34" charset="0"/>
              <a:ea typeface="+mn-ea"/>
              <a:cs typeface="+mn-cs"/>
            </a:endParaRPr>
          </a:p>
        </p:txBody>
      </p:sp>
      <p:pic>
        <p:nvPicPr>
          <p:cNvPr id="6" name="Picture 3">
            <a:extLst>
              <a:ext uri="{FF2B5EF4-FFF2-40B4-BE49-F238E27FC236}">
                <a16:creationId xmlns:a16="http://schemas.microsoft.com/office/drawing/2014/main" id="{B338C000-18FA-43CA-B6B0-68112777365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926286" y="4114800"/>
            <a:ext cx="3265714" cy="2743200"/>
          </a:xfrm>
          <a:prstGeom prst="rect">
            <a:avLst/>
          </a:prstGeom>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 name="TextBox 2">
            <a:extLst>
              <a:ext uri="{FF2B5EF4-FFF2-40B4-BE49-F238E27FC236}">
                <a16:creationId xmlns:a16="http://schemas.microsoft.com/office/drawing/2014/main" id="{F6CC680A-02BE-4A4E-9D61-DE4E93DD3BCE}"/>
              </a:ext>
            </a:extLst>
          </p:cNvPr>
          <p:cNvSpPr txBox="1"/>
          <p:nvPr/>
        </p:nvSpPr>
        <p:spPr>
          <a:xfrm>
            <a:off x="9582150" y="67891"/>
            <a:ext cx="2609850" cy="5278368"/>
          </a:xfrm>
          <a:prstGeom prst="rect">
            <a:avLst/>
          </a:prstGeom>
          <a:noFill/>
        </p:spPr>
        <p:txBody>
          <a:bodyPr wrap="square" rtlCol="0">
            <a:spAutoFit/>
          </a:bodyPr>
          <a:lstStyle/>
          <a:p>
            <a:pPr algn="ctr">
              <a:spcAft>
                <a:spcPts val="600"/>
              </a:spcAft>
            </a:pPr>
            <a:r>
              <a:rPr lang="en-GB" sz="1600" b="1">
                <a:latin typeface="Arial Black" panose="020B0A04020102020204" pitchFamily="34" charset="0"/>
              </a:rPr>
              <a:t>A</a:t>
            </a:r>
            <a:r>
              <a:rPr lang="en-GB" sz="1600" b="1" u="sng">
                <a:latin typeface="Arial Black" panose="020B0A04020102020204" pitchFamily="34" charset="0"/>
              </a:rPr>
              <a:t>UTORANGE 820</a:t>
            </a:r>
          </a:p>
          <a:p>
            <a:pPr algn="ctr">
              <a:spcAft>
                <a:spcPts val="600"/>
              </a:spcAft>
            </a:pPr>
            <a:r>
              <a:rPr lang="en-GB" sz="1200" b="1">
                <a:latin typeface="Arial Black" panose="020B0A04020102020204" pitchFamily="34" charset="0"/>
              </a:rPr>
              <a:t>THE LAST ENSIGN CAMERA</a:t>
            </a:r>
          </a:p>
          <a:p>
            <a:pPr algn="ctr">
              <a:spcAft>
                <a:spcPts val="600"/>
              </a:spcAft>
            </a:pPr>
            <a:r>
              <a:rPr lang="en-GB" sz="1200" b="1">
                <a:latin typeface="Arial Black" panose="020B0A04020102020204" pitchFamily="34" charset="0"/>
              </a:rPr>
              <a:t>LAUNCHED IN 1956 AND</a:t>
            </a:r>
          </a:p>
          <a:p>
            <a:pPr algn="ctr">
              <a:spcAft>
                <a:spcPts val="600"/>
              </a:spcAft>
            </a:pPr>
            <a:r>
              <a:rPr lang="en-GB" sz="1200" b="1">
                <a:latin typeface="Arial Black" panose="020B0A04020102020204" pitchFamily="34" charset="0"/>
              </a:rPr>
              <a:t>A HELIAR TYPE LENS DESIGN THAT </a:t>
            </a:r>
            <a:r>
              <a:rPr lang="en-GB" sz="1200" b="1" i="1" u="sng">
                <a:latin typeface="Arial Black" panose="020B0A04020102020204" pitchFamily="34" charset="0"/>
              </a:rPr>
              <a:t>MAY  </a:t>
            </a:r>
            <a:r>
              <a:rPr lang="en-GB" sz="1200" b="1">
                <a:latin typeface="Arial Black" panose="020B0A04020102020204" pitchFamily="34" charset="0"/>
              </a:rPr>
              <a:t>HAVE BEEN USED BY ROSS</a:t>
            </a:r>
          </a:p>
          <a:p>
            <a:pPr algn="ctr">
              <a:spcAft>
                <a:spcPts val="600"/>
              </a:spcAft>
            </a:pPr>
            <a:endParaRPr lang="en-GB" sz="1200" b="1">
              <a:latin typeface="Arial Black" panose="020B0A04020102020204" pitchFamily="34" charset="0"/>
            </a:endParaRPr>
          </a:p>
          <a:p>
            <a:pPr algn="ctr">
              <a:spcAft>
                <a:spcPts val="600"/>
              </a:spcAft>
            </a:pPr>
            <a:r>
              <a:rPr lang="en-GB" sz="1200" b="1">
                <a:latin typeface="Arial Black" panose="020B0A04020102020204" pitchFamily="34" charset="0"/>
              </a:rPr>
              <a:t>IT HAD “RACK &amp; PINION” INSTEAD OF FRONT  CELL FOCUSSING </a:t>
            </a:r>
          </a:p>
          <a:p>
            <a:pPr algn="ctr">
              <a:spcAft>
                <a:spcPts val="600"/>
              </a:spcAft>
            </a:pPr>
            <a:endParaRPr lang="en-GB" sz="1200" b="1">
              <a:latin typeface="Arial Black" panose="020B0A04020102020204" pitchFamily="34" charset="0"/>
            </a:endParaRPr>
          </a:p>
          <a:p>
            <a:pPr algn="ctr">
              <a:spcAft>
                <a:spcPts val="600"/>
              </a:spcAft>
            </a:pPr>
            <a:r>
              <a:rPr lang="en-GB" sz="1200" b="1">
                <a:latin typeface="Arial Black" panose="020B0A04020102020204" pitchFamily="34" charset="0"/>
              </a:rPr>
              <a:t>COUPLED RANGEFINDER</a:t>
            </a:r>
          </a:p>
          <a:p>
            <a:pPr algn="ctr">
              <a:spcAft>
                <a:spcPts val="600"/>
              </a:spcAft>
            </a:pPr>
            <a:endParaRPr lang="en-GB" sz="1200" b="1">
              <a:latin typeface="Arial Black" panose="020B0A04020102020204" pitchFamily="34" charset="0"/>
            </a:endParaRPr>
          </a:p>
          <a:p>
            <a:pPr algn="ctr">
              <a:spcAft>
                <a:spcPts val="600"/>
              </a:spcAft>
            </a:pPr>
            <a:r>
              <a:rPr lang="en-GB" sz="1200" b="1" u="sng">
                <a:latin typeface="Arial Black" panose="020B0A04020102020204" pitchFamily="34" charset="0"/>
              </a:rPr>
              <a:t>AND</a:t>
            </a:r>
            <a:r>
              <a:rPr lang="en-GB" sz="1200" b="1">
                <a:latin typeface="Arial Black" panose="020B0A04020102020204" pitchFamily="34" charset="0"/>
              </a:rPr>
              <a:t> THE OPTION OF A PRONTOR SVS SHUTTER</a:t>
            </a:r>
          </a:p>
          <a:p>
            <a:pPr algn="ctr">
              <a:spcAft>
                <a:spcPts val="600"/>
              </a:spcAft>
            </a:pPr>
            <a:endParaRPr lang="en-GB" sz="1200" b="1">
              <a:latin typeface="Arial Black" panose="020B0A04020102020204" pitchFamily="34" charset="0"/>
            </a:endParaRPr>
          </a:p>
          <a:p>
            <a:pPr algn="ctr">
              <a:spcAft>
                <a:spcPts val="600"/>
              </a:spcAft>
            </a:pPr>
            <a:endParaRPr lang="en-GB" sz="1200" b="1">
              <a:latin typeface="Arial Black" panose="020B0A04020102020204" pitchFamily="34" charset="0"/>
            </a:endParaRPr>
          </a:p>
          <a:p>
            <a:pPr algn="ctr">
              <a:spcAft>
                <a:spcPts val="600"/>
              </a:spcAft>
            </a:pPr>
            <a:endParaRPr lang="en-GB" sz="1200" b="1">
              <a:latin typeface="Arial Black" panose="020B0A04020102020204" pitchFamily="34" charset="0"/>
            </a:endParaRPr>
          </a:p>
          <a:p>
            <a:pPr algn="ctr">
              <a:spcAft>
                <a:spcPts val="600"/>
              </a:spcAft>
            </a:pPr>
            <a:endParaRPr lang="en-GB" sz="1200" b="1">
              <a:latin typeface="Arial Black" panose="020B0A04020102020204" pitchFamily="34" charset="0"/>
            </a:endParaRPr>
          </a:p>
          <a:p>
            <a:pPr algn="ctr">
              <a:spcAft>
                <a:spcPts val="600"/>
              </a:spcAft>
            </a:pPr>
            <a:endParaRPr lang="en-GB" sz="1200" b="1">
              <a:latin typeface="Arial Black" panose="020B0A04020102020204" pitchFamily="34" charset="0"/>
            </a:endParaRPr>
          </a:p>
          <a:p>
            <a:pPr algn="ctr">
              <a:spcAft>
                <a:spcPts val="600"/>
              </a:spcAft>
            </a:pPr>
            <a:endParaRPr lang="en-GB">
              <a:latin typeface="Arial Black" panose="020B0A04020102020204" pitchFamily="34" charset="0"/>
            </a:endParaRPr>
          </a:p>
        </p:txBody>
      </p:sp>
      <p:pic>
        <p:nvPicPr>
          <p:cNvPr id="2050" name="Picture 1">
            <a:extLst>
              <a:ext uri="{FF2B5EF4-FFF2-40B4-BE49-F238E27FC236}">
                <a16:creationId xmlns:a16="http://schemas.microsoft.com/office/drawing/2014/main" id="{05CB3136-74C1-42D3-A44D-4554038EA16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17009" y="2363770"/>
            <a:ext cx="3383789" cy="4494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269193" y="199620"/>
            <a:ext cx="2550695" cy="369332"/>
          </a:xfrm>
          <a:prstGeom prst="rect">
            <a:avLst/>
          </a:prstGeom>
          <a:noFill/>
        </p:spPr>
        <p:txBody>
          <a:bodyPr wrap="square" rtlCol="0">
            <a:spAutoFit/>
          </a:bodyPr>
          <a:lstStyle/>
          <a:p>
            <a:r>
              <a:rPr lang="en-GB" u="sng">
                <a:latin typeface="+mj-lt"/>
              </a:rPr>
              <a:t>ROSS</a:t>
            </a:r>
          </a:p>
        </p:txBody>
      </p:sp>
    </p:spTree>
    <p:extLst>
      <p:ext uri="{BB962C8B-B14F-4D97-AF65-F5344CB8AC3E}">
        <p14:creationId xmlns:p14="http://schemas.microsoft.com/office/powerpoint/2010/main" val="3535903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00" name="Picture 4">
            <a:extLst>
              <a:ext uri="{FF2B5EF4-FFF2-40B4-BE49-F238E27FC236}">
                <a16:creationId xmlns:a16="http://schemas.microsoft.com/office/drawing/2014/main" id="{FD4376E5-BD85-47F2-A964-155DF9F1E38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629" r="30220" b="2"/>
          <a:stretch/>
        </p:blipFill>
        <p:spPr bwMode="auto">
          <a:xfrm>
            <a:off x="311792" y="301854"/>
            <a:ext cx="5728548" cy="6214533"/>
          </a:xfrm>
          <a:prstGeom prst="rect">
            <a:avLst/>
          </a:prstGeom>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4101" name="Picture 5" descr="post-21927-14073860692357_thumb[1]">
            <a:extLst>
              <a:ext uri="{FF2B5EF4-FFF2-40B4-BE49-F238E27FC236}">
                <a16:creationId xmlns:a16="http://schemas.microsoft.com/office/drawing/2014/main" id="{ECD9163E-D4EF-4549-994C-04246360F8B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0865" r="-1" b="-1"/>
          <a:stretch/>
        </p:blipFill>
        <p:spPr bwMode="auto">
          <a:xfrm>
            <a:off x="6171539" y="264813"/>
            <a:ext cx="5728547" cy="6214533"/>
          </a:xfrm>
          <a:prstGeom prst="rect">
            <a:avLst/>
          </a:prstGeom>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 name="Rectangle 1">
            <a:extLst>
              <a:ext uri="{FF2B5EF4-FFF2-40B4-BE49-F238E27FC236}">
                <a16:creationId xmlns:a16="http://schemas.microsoft.com/office/drawing/2014/main" id="{0B417D6E-DA6B-449F-A974-D81005945467}"/>
              </a:ext>
            </a:extLst>
          </p:cNvPr>
          <p:cNvSpPr/>
          <p:nvPr/>
        </p:nvSpPr>
        <p:spPr>
          <a:xfrm>
            <a:off x="1854945" y="312610"/>
            <a:ext cx="6096000" cy="1061829"/>
          </a:xfrm>
          <a:prstGeom prst="rect">
            <a:avLst/>
          </a:prstGeom>
        </p:spPr>
        <p:txBody>
          <a:bodyPr>
            <a:spAutoFit/>
          </a:bodyPr>
          <a:lstStyle/>
          <a:p>
            <a:pPr algn="ctr">
              <a:lnSpc>
                <a:spcPct val="75000"/>
              </a:lnSpc>
              <a:spcAft>
                <a:spcPts val="600"/>
              </a:spcAft>
            </a:pPr>
            <a:r>
              <a:rPr lang="en-GB" b="1" kern="1400">
                <a:solidFill>
                  <a:srgbClr val="000000"/>
                </a:solidFill>
                <a:latin typeface="Arial Black" panose="020B0A04020102020204" pitchFamily="34" charset="0"/>
              </a:rPr>
              <a:t>Ross of  London</a:t>
            </a:r>
            <a:endParaRPr lang="en-GB" kern="1400">
              <a:solidFill>
                <a:srgbClr val="000000"/>
              </a:solidFill>
              <a:latin typeface="Arial Black" panose="020B0A04020102020204" pitchFamily="34" charset="0"/>
            </a:endParaRPr>
          </a:p>
          <a:p>
            <a:pPr algn="ctr">
              <a:lnSpc>
                <a:spcPct val="75000"/>
              </a:lnSpc>
              <a:spcAft>
                <a:spcPts val="600"/>
              </a:spcAft>
            </a:pPr>
            <a:r>
              <a:rPr lang="en-GB" b="1" kern="1400">
                <a:solidFill>
                  <a:srgbClr val="000000"/>
                </a:solidFill>
                <a:latin typeface="Arial Black" panose="020B0A04020102020204" pitchFamily="34" charset="0"/>
              </a:rPr>
              <a:t>1830-1973</a:t>
            </a:r>
            <a:endParaRPr lang="en-GB" kern="1400">
              <a:solidFill>
                <a:srgbClr val="000000"/>
              </a:solidFill>
              <a:latin typeface="Arial Black" panose="020B0A04020102020204" pitchFamily="34" charset="0"/>
            </a:endParaRPr>
          </a:p>
          <a:p>
            <a:pPr>
              <a:lnSpc>
                <a:spcPct val="75000"/>
              </a:lnSpc>
              <a:spcAft>
                <a:spcPts val="600"/>
              </a:spcAft>
            </a:pPr>
            <a:r>
              <a:rPr lang="en-GB" sz="1200" b="1" kern="1400">
                <a:solidFill>
                  <a:srgbClr val="000000"/>
                </a:solidFill>
                <a:latin typeface="Arial Black" panose="020B0A04020102020204" pitchFamily="34" charset="0"/>
              </a:rPr>
              <a:t> </a:t>
            </a:r>
            <a:endParaRPr lang="en-GB" sz="1200" kern="1400">
              <a:solidFill>
                <a:srgbClr val="000000"/>
              </a:solidFill>
              <a:latin typeface="Arial Black" panose="020B0A04020102020204" pitchFamily="34" charset="0"/>
            </a:endParaRPr>
          </a:p>
          <a:p>
            <a:pPr>
              <a:spcAft>
                <a:spcPts val="600"/>
              </a:spcAft>
            </a:pPr>
            <a:r>
              <a:rPr lang="en-GB" sz="1200" kern="1400">
                <a:solidFill>
                  <a:srgbClr val="000000"/>
                </a:solidFill>
                <a:latin typeface="Arial Black" panose="020B0A04020102020204" pitchFamily="34" charset="0"/>
              </a:rPr>
              <a:t> </a:t>
            </a:r>
            <a:endParaRPr lang="en-GB" sz="1200" kern="1400">
              <a:ln>
                <a:noFill/>
              </a:ln>
              <a:solidFill>
                <a:srgbClr val="000000"/>
              </a:solidFill>
              <a:effectLst/>
              <a:latin typeface="Arial Black" panose="020B0A04020102020204" pitchFamily="34" charset="0"/>
            </a:endParaRPr>
          </a:p>
        </p:txBody>
      </p:sp>
      <p:sp>
        <p:nvSpPr>
          <p:cNvPr id="3" name="Rectangle 2">
            <a:extLst>
              <a:ext uri="{FF2B5EF4-FFF2-40B4-BE49-F238E27FC236}">
                <a16:creationId xmlns:a16="http://schemas.microsoft.com/office/drawing/2014/main" id="{A333EB45-977F-4450-9901-A4366CE00534}"/>
              </a:ext>
            </a:extLst>
          </p:cNvPr>
          <p:cNvSpPr/>
          <p:nvPr/>
        </p:nvSpPr>
        <p:spPr>
          <a:xfrm>
            <a:off x="6718789" y="441819"/>
            <a:ext cx="6096000" cy="569387"/>
          </a:xfrm>
          <a:prstGeom prst="rect">
            <a:avLst/>
          </a:prstGeom>
        </p:spPr>
        <p:txBody>
          <a:bodyPr>
            <a:spAutoFit/>
          </a:bodyPr>
          <a:lstStyle/>
          <a:p>
            <a:pPr>
              <a:spcAft>
                <a:spcPts val="600"/>
              </a:spcAft>
            </a:pPr>
            <a:r>
              <a:rPr lang="en-GB" b="1" kern="1400">
                <a:solidFill>
                  <a:srgbClr val="000000"/>
                </a:solidFill>
                <a:latin typeface="Arial Black" panose="020B0A04020102020204" pitchFamily="34" charset="0"/>
              </a:rPr>
              <a:t>Factory &amp; Offices in 2012</a:t>
            </a:r>
            <a:endParaRPr lang="en-GB" sz="800" kern="1400">
              <a:solidFill>
                <a:srgbClr val="000000"/>
              </a:solidFill>
              <a:latin typeface="Arial Black" panose="020B0A04020102020204" pitchFamily="34" charset="0"/>
            </a:endParaRPr>
          </a:p>
          <a:p>
            <a:pPr>
              <a:spcAft>
                <a:spcPts val="600"/>
              </a:spcAft>
            </a:pPr>
            <a:r>
              <a:rPr lang="en-GB" sz="800" kern="1400">
                <a:solidFill>
                  <a:srgbClr val="000000"/>
                </a:solidFill>
                <a:latin typeface="Arial Black" panose="020B0A04020102020204" pitchFamily="34" charset="0"/>
              </a:rPr>
              <a:t> </a:t>
            </a:r>
            <a:endParaRPr lang="en-GB" sz="800" kern="1400">
              <a:ln>
                <a:noFill/>
              </a:ln>
              <a:solidFill>
                <a:srgbClr val="000000"/>
              </a:solidFill>
              <a:effectLst/>
              <a:latin typeface="Arial Black" panose="020B0A04020102020204" pitchFamily="34" charset="0"/>
            </a:endParaRPr>
          </a:p>
        </p:txBody>
      </p:sp>
      <p:sp>
        <p:nvSpPr>
          <p:cNvPr id="6" name="TextBox 5"/>
          <p:cNvSpPr txBox="1"/>
          <p:nvPr/>
        </p:nvSpPr>
        <p:spPr>
          <a:xfrm>
            <a:off x="327991" y="327991"/>
            <a:ext cx="2882348" cy="369332"/>
          </a:xfrm>
          <a:prstGeom prst="rect">
            <a:avLst/>
          </a:prstGeom>
          <a:noFill/>
        </p:spPr>
        <p:txBody>
          <a:bodyPr wrap="square" rtlCol="0">
            <a:spAutoFit/>
          </a:bodyPr>
          <a:lstStyle/>
          <a:p>
            <a:r>
              <a:rPr lang="en-GB" u="sng">
                <a:latin typeface="+mj-lt"/>
              </a:rPr>
              <a:t>THE END OF AN ERA</a:t>
            </a:r>
          </a:p>
        </p:txBody>
      </p:sp>
    </p:spTree>
    <p:extLst>
      <p:ext uri="{BB962C8B-B14F-4D97-AF65-F5344CB8AC3E}">
        <p14:creationId xmlns:p14="http://schemas.microsoft.com/office/powerpoint/2010/main" val="2792982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909A42-7969-4F0F-AB4A-E1AF85DA58BE}"/>
              </a:ext>
            </a:extLst>
          </p:cNvPr>
          <p:cNvSpPr txBox="1"/>
          <p:nvPr/>
        </p:nvSpPr>
        <p:spPr>
          <a:xfrm>
            <a:off x="497306" y="0"/>
            <a:ext cx="9865894" cy="5539978"/>
          </a:xfrm>
          <a:prstGeom prst="rect">
            <a:avLst/>
          </a:prstGeom>
          <a:noFill/>
        </p:spPr>
        <p:txBody>
          <a:bodyPr wrap="square" rtlCol="0">
            <a:spAutoFit/>
          </a:bodyPr>
          <a:lstStyle/>
          <a:p>
            <a:pPr marL="171450" indent="-171450"/>
            <a:r>
              <a:rPr lang="en-GB" sz="2000" b="1" u="sng">
                <a:latin typeface="Arial Black" panose="020B0A04020102020204" pitchFamily="34" charset="0"/>
              </a:rPr>
              <a:t>DALLMEYER</a:t>
            </a:r>
            <a:r>
              <a:rPr lang="en-GB" sz="1200" b="1">
                <a:latin typeface="Arial Black" panose="020B0A04020102020204" pitchFamily="34" charset="0"/>
              </a:rPr>
              <a:t>– </a:t>
            </a:r>
          </a:p>
          <a:p>
            <a:pPr marL="171450" indent="-171450"/>
            <a:r>
              <a:rPr lang="en-GB" sz="1200" b="1">
                <a:latin typeface="Arial Black" panose="020B0A04020102020204" pitchFamily="34" charset="0"/>
              </a:rPr>
              <a:t> NOTABLE EVENTS 1851  JH DALLMEYER MOVED TO LONDON AND JOINED ROSS’S COMPANY</a:t>
            </a:r>
          </a:p>
          <a:p>
            <a:pPr marL="171450" indent="-171450">
              <a:buFont typeface="Arial" panose="020B0604020202020204" pitchFamily="34" charset="0"/>
              <a:buChar char="•"/>
            </a:pPr>
            <a:endParaRPr lang="en-GB" sz="1200" b="1">
              <a:latin typeface="Arial Black" panose="020B0A04020102020204" pitchFamily="34" charset="0"/>
            </a:endParaRPr>
          </a:p>
          <a:p>
            <a:pPr marL="171450" indent="-171450"/>
            <a:r>
              <a:rPr lang="en-GB" sz="1200" b="1">
                <a:latin typeface="Arial Black" panose="020B0A04020102020204" pitchFamily="34" charset="0"/>
              </a:rPr>
              <a:t>1859 DALLMEYER MARRIED ONE OF ROSS’S DAUGHTERS &amp; INHERITED THE TELESCOPE BUSINESS ON  DEATH OF ROSS</a:t>
            </a:r>
          </a:p>
          <a:p>
            <a:pPr marL="171450" indent="-171450"/>
            <a:endParaRPr lang="en-GB" sz="1200" b="1">
              <a:latin typeface="Arial Black" panose="020B0A04020102020204" pitchFamily="34" charset="0"/>
            </a:endParaRPr>
          </a:p>
          <a:p>
            <a:pPr marL="171450" indent="-171450"/>
            <a:r>
              <a:rPr lang="en-GB" sz="1200" b="1">
                <a:latin typeface="Arial Black" panose="020B0A04020102020204" pitchFamily="34" charset="0"/>
              </a:rPr>
              <a:t>1860 CAMERA LENS PRODUCTION STARTED WITH AN “IMPROVED” PETZVAL  DESIGN</a:t>
            </a:r>
          </a:p>
          <a:p>
            <a:pPr marL="171450" indent="-171450"/>
            <a:endParaRPr lang="en-GB" sz="1200" b="1">
              <a:latin typeface="Arial Black" panose="020B0A04020102020204" pitchFamily="34" charset="0"/>
            </a:endParaRPr>
          </a:p>
          <a:p>
            <a:pPr marL="171450" indent="-171450"/>
            <a:endParaRPr lang="en-GB" sz="1200" b="1">
              <a:latin typeface="Arial Black" panose="020B0A04020102020204" pitchFamily="34" charset="0"/>
            </a:endParaRPr>
          </a:p>
          <a:p>
            <a:pPr marL="171450" indent="-171450"/>
            <a:endParaRPr lang="en-GB" sz="1200" b="1">
              <a:latin typeface="Arial Black" panose="020B0A04020102020204" pitchFamily="34" charset="0"/>
            </a:endParaRPr>
          </a:p>
          <a:p>
            <a:pPr marL="171450" indent="-171450"/>
            <a:endParaRPr lang="en-GB" sz="1200" b="1">
              <a:latin typeface="Arial Black" panose="020B0A04020102020204" pitchFamily="34" charset="0"/>
            </a:endParaRPr>
          </a:p>
          <a:p>
            <a:pPr marL="171450" indent="-171450"/>
            <a:endParaRPr lang="en-GB" sz="1200" b="1">
              <a:latin typeface="Arial Black" panose="020B0A04020102020204" pitchFamily="34" charset="0"/>
            </a:endParaRPr>
          </a:p>
          <a:p>
            <a:pPr marL="171450" indent="-171450"/>
            <a:endParaRPr lang="en-GB" sz="1200" b="1">
              <a:latin typeface="Arial Black" panose="020B0A04020102020204" pitchFamily="34" charset="0"/>
            </a:endParaRPr>
          </a:p>
          <a:p>
            <a:pPr marL="171450" indent="-171450"/>
            <a:endParaRPr lang="en-GB" sz="1200" b="1">
              <a:latin typeface="Arial Black" panose="020B0A04020102020204" pitchFamily="34" charset="0"/>
            </a:endParaRPr>
          </a:p>
          <a:p>
            <a:pPr marL="171450" indent="-171450"/>
            <a:endParaRPr lang="en-GB" sz="1200" b="1">
              <a:latin typeface="Arial Black" panose="020B0A04020102020204" pitchFamily="34" charset="0"/>
            </a:endParaRPr>
          </a:p>
          <a:p>
            <a:pPr marL="171450" indent="-171450"/>
            <a:endParaRPr lang="en-GB" sz="1200" b="1">
              <a:latin typeface="Arial Black" panose="020B0A04020102020204" pitchFamily="34" charset="0"/>
            </a:endParaRPr>
          </a:p>
          <a:p>
            <a:pPr marL="171450" indent="-171450"/>
            <a:endParaRPr lang="en-GB" sz="1200" b="1">
              <a:latin typeface="Arial Black" panose="020B0A04020102020204" pitchFamily="34" charset="0"/>
            </a:endParaRPr>
          </a:p>
          <a:p>
            <a:pPr marL="171450" indent="-171450"/>
            <a:endParaRPr lang="en-GB" sz="1200" b="1">
              <a:latin typeface="Arial Black" panose="020B0A04020102020204" pitchFamily="34" charset="0"/>
            </a:endParaRPr>
          </a:p>
          <a:p>
            <a:pPr marL="171450" indent="-171450"/>
            <a:endParaRPr lang="en-GB" sz="1000" b="1">
              <a:latin typeface="Arial Black" panose="020B0A04020102020204" pitchFamily="34" charset="0"/>
            </a:endParaRPr>
          </a:p>
          <a:p>
            <a:pPr marL="171450" indent="-171450"/>
            <a:endParaRPr lang="en-GB" sz="1200" b="1">
              <a:latin typeface="Arial Black" panose="020B0A04020102020204" pitchFamily="34" charset="0"/>
            </a:endParaRPr>
          </a:p>
          <a:p>
            <a:pPr marL="171450" indent="-171450"/>
            <a:endParaRPr lang="en-GB" sz="1200" b="1">
              <a:latin typeface="Arial Black" panose="020B0A04020102020204" pitchFamily="34" charset="0"/>
            </a:endParaRPr>
          </a:p>
          <a:p>
            <a:pPr marL="171450" indent="-171450"/>
            <a:endParaRPr lang="en-GB" sz="1200" b="1">
              <a:latin typeface="Arial Black" panose="020B0A04020102020204" pitchFamily="34" charset="0"/>
            </a:endParaRPr>
          </a:p>
          <a:p>
            <a:pPr marL="171450" indent="-171450"/>
            <a:endParaRPr lang="en-GB" sz="1200" b="1">
              <a:latin typeface="Arial Black" panose="020B0A04020102020204" pitchFamily="34" charset="0"/>
            </a:endParaRPr>
          </a:p>
          <a:p>
            <a:pPr marL="171450" indent="-171450"/>
            <a:endParaRPr lang="en-GB" sz="1200" b="1">
              <a:latin typeface="Arial Black" panose="020B0A04020102020204" pitchFamily="34" charset="0"/>
            </a:endParaRPr>
          </a:p>
          <a:p>
            <a:pPr marL="171450" indent="-171450"/>
            <a:endParaRPr lang="en-GB" sz="1200" b="1">
              <a:latin typeface="Arial Black" panose="020B0A04020102020204" pitchFamily="34" charset="0"/>
            </a:endParaRPr>
          </a:p>
          <a:p>
            <a:pPr marL="171450" indent="-171450"/>
            <a:endParaRPr lang="en-GB" sz="1200" b="1">
              <a:latin typeface="Arial Black" panose="020B0A04020102020204" pitchFamily="34" charset="0"/>
            </a:endParaRPr>
          </a:p>
          <a:p>
            <a:pPr marL="171450" indent="-171450"/>
            <a:endParaRPr lang="en-GB" sz="1200" b="1">
              <a:latin typeface="Arial Black" panose="020B0A04020102020204" pitchFamily="34" charset="0"/>
            </a:endParaRPr>
          </a:p>
          <a:p>
            <a:pPr marL="171450" indent="-171450"/>
            <a:endParaRPr lang="en-GB" sz="1200" b="1">
              <a:latin typeface="Arial Black" panose="020B0A04020102020204" pitchFamily="34" charset="0"/>
            </a:endParaRPr>
          </a:p>
          <a:p>
            <a:pPr marL="171450" indent="-171450"/>
            <a:endParaRPr lang="en-GB" sz="1200" b="1">
              <a:latin typeface="Arial Black" panose="020B0A04020102020204" pitchFamily="34" charset="0"/>
            </a:endParaRPr>
          </a:p>
        </p:txBody>
      </p:sp>
      <p:pic>
        <p:nvPicPr>
          <p:cNvPr id="5122" name="Picture 2">
            <a:extLst>
              <a:ext uri="{FF2B5EF4-FFF2-40B4-BE49-F238E27FC236}">
                <a16:creationId xmlns:a16="http://schemas.microsoft.com/office/drawing/2014/main" id="{4CE89F6B-3181-4B24-A3AB-FD09EC13333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99178" y="1520765"/>
            <a:ext cx="1752925" cy="11903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6" name="Picture 5">
            <a:extLst>
              <a:ext uri="{FF2B5EF4-FFF2-40B4-BE49-F238E27FC236}">
                <a16:creationId xmlns:a16="http://schemas.microsoft.com/office/drawing/2014/main" id="{3B5964F6-9D5E-4483-ADEF-54EE04A1E850}"/>
              </a:ext>
            </a:extLst>
          </p:cNvPr>
          <p:cNvPicPr>
            <a:picLocks noChangeAspect="1"/>
          </p:cNvPicPr>
          <p:nvPr/>
        </p:nvPicPr>
        <p:blipFill>
          <a:blip r:embed="rId4" cstate="print"/>
          <a:stretch>
            <a:fillRect/>
          </a:stretch>
        </p:blipFill>
        <p:spPr>
          <a:xfrm>
            <a:off x="433136" y="1591309"/>
            <a:ext cx="1957137" cy="1285710"/>
          </a:xfrm>
          <a:prstGeom prst="rect">
            <a:avLst/>
          </a:prstGeom>
        </p:spPr>
      </p:pic>
      <p:pic>
        <p:nvPicPr>
          <p:cNvPr id="5124" name="Picture 4">
            <a:extLst>
              <a:ext uri="{FF2B5EF4-FFF2-40B4-BE49-F238E27FC236}">
                <a16:creationId xmlns:a16="http://schemas.microsoft.com/office/drawing/2014/main" id="{7231BE54-040B-4181-9BE8-B262C516095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28672" y="2101516"/>
            <a:ext cx="6898107" cy="45569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31746" name="Picture 2"/>
          <p:cNvPicPr>
            <a:picLocks noChangeAspect="1" noChangeArrowheads="1"/>
          </p:cNvPicPr>
          <p:nvPr/>
        </p:nvPicPr>
        <p:blipFill>
          <a:blip r:embed="rId6" cstate="print"/>
          <a:srcRect/>
          <a:stretch>
            <a:fillRect/>
          </a:stretch>
        </p:blipFill>
        <p:spPr bwMode="auto">
          <a:xfrm>
            <a:off x="561473" y="3760621"/>
            <a:ext cx="1810248" cy="1084095"/>
          </a:xfrm>
          <a:prstGeom prst="rect">
            <a:avLst/>
          </a:prstGeom>
          <a:noFill/>
          <a:ln w="3175" algn="in">
            <a:solidFill>
              <a:srgbClr val="000000"/>
            </a:solidFill>
            <a:miter lim="800000"/>
            <a:headEnd/>
            <a:tailEnd/>
          </a:ln>
          <a:effectLst/>
        </p:spPr>
      </p:pic>
      <p:sp>
        <p:nvSpPr>
          <p:cNvPr id="12" name="TextBox 11"/>
          <p:cNvSpPr txBox="1"/>
          <p:nvPr/>
        </p:nvSpPr>
        <p:spPr>
          <a:xfrm>
            <a:off x="0" y="4908884"/>
            <a:ext cx="3513221" cy="3139321"/>
          </a:xfrm>
          <a:prstGeom prst="rect">
            <a:avLst/>
          </a:prstGeom>
          <a:noFill/>
        </p:spPr>
        <p:txBody>
          <a:bodyPr wrap="square" rtlCol="0">
            <a:spAutoFit/>
          </a:bodyPr>
          <a:lstStyle/>
          <a:p>
            <a:pPr marL="171450" indent="-171450"/>
            <a:r>
              <a:rPr lang="en-GB" sz="1200" b="1">
                <a:latin typeface="Arial Black" panose="020B0A04020102020204" pitchFamily="34" charset="0"/>
              </a:rPr>
              <a:t>1883 DALLMEYER DIED &amp; HIS SON SUCCEEDED HIM</a:t>
            </a:r>
          </a:p>
          <a:p>
            <a:pPr marL="171450" indent="-171450"/>
            <a:endParaRPr lang="en-GB" sz="1200" b="1">
              <a:latin typeface="Arial Black" panose="020B0A04020102020204" pitchFamily="34" charset="0"/>
            </a:endParaRPr>
          </a:p>
          <a:p>
            <a:pPr marL="171450" indent="-171450"/>
            <a:r>
              <a:rPr lang="en-GB" sz="1200" b="1">
                <a:latin typeface="Arial Black" panose="020B0A04020102020204" pitchFamily="34" charset="0"/>
              </a:rPr>
              <a:t>1890 DESIGNER ALDIS LEFT TO FOUND HIS OWN COMPANY</a:t>
            </a:r>
          </a:p>
          <a:p>
            <a:pPr marL="171450" indent="-171450"/>
            <a:endParaRPr lang="en-GB" sz="1200" b="1">
              <a:latin typeface="Arial Black" panose="020B0A04020102020204" pitchFamily="34" charset="0"/>
            </a:endParaRPr>
          </a:p>
          <a:p>
            <a:pPr marL="171450" indent="-171450"/>
            <a:r>
              <a:rPr lang="en-GB" sz="1200" b="1">
                <a:latin typeface="Arial Black" panose="020B0A04020102020204" pitchFamily="34" charset="0"/>
              </a:rPr>
              <a:t>1891 BOTH DALLMEYER &amp; MIETE TRIED TO PATENT THE TELEPHOTO- BOTH WERE REFUSED PATENTS-</a:t>
            </a:r>
          </a:p>
          <a:p>
            <a:pPr marL="171450" indent="-171450"/>
            <a:endParaRPr lang="en-GB" b="1">
              <a:latin typeface="Arial Black" panose="020B0A04020102020204" pitchFamily="34" charset="0"/>
            </a:endParaRPr>
          </a:p>
          <a:p>
            <a:pPr marL="171450" indent="-171450"/>
            <a:endParaRPr lang="en-GB" b="1">
              <a:latin typeface="Arial Black" panose="020B0A04020102020204" pitchFamily="34" charset="0"/>
            </a:endParaRPr>
          </a:p>
          <a:p>
            <a:r>
              <a:rPr lang="en-GB">
                <a:latin typeface="Arial Black" panose="020B0A04020102020204" pitchFamily="34" charset="0"/>
              </a:rPr>
              <a:t> </a:t>
            </a:r>
          </a:p>
          <a:p>
            <a:endParaRPr lang="en-GB">
              <a:latin typeface="Arial Black" panose="020B0A04020102020204" pitchFamily="34" charset="0"/>
            </a:endParaRPr>
          </a:p>
          <a:p>
            <a:endParaRPr lang="en-GB"/>
          </a:p>
        </p:txBody>
      </p:sp>
      <p:sp>
        <p:nvSpPr>
          <p:cNvPr id="13" name="TextBox 12"/>
          <p:cNvSpPr txBox="1"/>
          <p:nvPr/>
        </p:nvSpPr>
        <p:spPr>
          <a:xfrm>
            <a:off x="1" y="2630904"/>
            <a:ext cx="3497178" cy="1107996"/>
          </a:xfrm>
          <a:prstGeom prst="rect">
            <a:avLst/>
          </a:prstGeom>
          <a:noFill/>
        </p:spPr>
        <p:txBody>
          <a:bodyPr wrap="square" rtlCol="0">
            <a:spAutoFit/>
          </a:bodyPr>
          <a:lstStyle/>
          <a:p>
            <a:pPr marL="171450" indent="-171450"/>
            <a:endParaRPr lang="en-GB" sz="1200" b="1">
              <a:latin typeface="Arial Black" panose="020B0A04020102020204" pitchFamily="34" charset="0"/>
            </a:endParaRPr>
          </a:p>
          <a:p>
            <a:pPr marL="171450" indent="-171450"/>
            <a:r>
              <a:rPr lang="en-GB" sz="1200" b="1">
                <a:latin typeface="Arial Black" panose="020B0A04020102020204" pitchFamily="34" charset="0"/>
              </a:rPr>
              <a:t>1866 RAPID RECTILINEAR PATENTED- POSSIBLY THE FIRST USE OF </a:t>
            </a:r>
          </a:p>
          <a:p>
            <a:pPr marL="171450" indent="-171450"/>
            <a:r>
              <a:rPr lang="en-GB" sz="1200" b="1">
                <a:latin typeface="Arial Black" panose="020B0A04020102020204" pitchFamily="34" charset="0"/>
              </a:rPr>
              <a:t>NEW CHANCE BROS GLASS</a:t>
            </a:r>
          </a:p>
          <a:p>
            <a:endParaRPr lang="en-GB"/>
          </a:p>
        </p:txBody>
      </p:sp>
    </p:spTree>
    <p:extLst>
      <p:ext uri="{BB962C8B-B14F-4D97-AF65-F5344CB8AC3E}">
        <p14:creationId xmlns:p14="http://schemas.microsoft.com/office/powerpoint/2010/main" val="1146647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almac">
            <a:extLst>
              <a:ext uri="{FF2B5EF4-FFF2-40B4-BE49-F238E27FC236}">
                <a16:creationId xmlns:a16="http://schemas.microsoft.com/office/drawing/2014/main" id="{4C6B0F28-3970-4831-83CF-106BDA27BC3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61447"/>
            <a:ext cx="4333476" cy="63965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 name="TextBox 2">
            <a:extLst>
              <a:ext uri="{FF2B5EF4-FFF2-40B4-BE49-F238E27FC236}">
                <a16:creationId xmlns:a16="http://schemas.microsoft.com/office/drawing/2014/main" id="{50CDC6E0-CD36-4DC7-88E9-71B2AB2FEF8A}"/>
              </a:ext>
            </a:extLst>
          </p:cNvPr>
          <p:cNvSpPr txBox="1"/>
          <p:nvPr/>
        </p:nvSpPr>
        <p:spPr>
          <a:xfrm>
            <a:off x="5486400" y="237995"/>
            <a:ext cx="5787025" cy="1015663"/>
          </a:xfrm>
          <a:prstGeom prst="rect">
            <a:avLst/>
          </a:prstGeom>
          <a:noFill/>
        </p:spPr>
        <p:txBody>
          <a:bodyPr wrap="square" rtlCol="0">
            <a:spAutoFit/>
          </a:bodyPr>
          <a:lstStyle/>
          <a:p>
            <a:r>
              <a:rPr lang="en-GB" sz="1200">
                <a:latin typeface="Arial Black" panose="020B0A04020102020204" pitchFamily="34" charset="0"/>
              </a:rPr>
              <a:t>· 1914 THE DALLON, THE FIRST ANASTIGMATIC TELEPHOTO WAS PATENTED</a:t>
            </a:r>
          </a:p>
          <a:p>
            <a:r>
              <a:rPr lang="en-GB">
                <a:latin typeface="Arial Black" panose="020B0A04020102020204" pitchFamily="34" charset="0"/>
              </a:rPr>
              <a:t> </a:t>
            </a:r>
          </a:p>
          <a:p>
            <a:endParaRPr lang="en-GB">
              <a:latin typeface="Arial Black" panose="020B0A04020102020204" pitchFamily="34" charset="0"/>
            </a:endParaRPr>
          </a:p>
        </p:txBody>
      </p:sp>
      <p:sp>
        <p:nvSpPr>
          <p:cNvPr id="4" name="TextBox 3">
            <a:extLst>
              <a:ext uri="{FF2B5EF4-FFF2-40B4-BE49-F238E27FC236}">
                <a16:creationId xmlns:a16="http://schemas.microsoft.com/office/drawing/2014/main" id="{02CAE773-A657-468B-BB68-836EDAE7CF07}"/>
              </a:ext>
            </a:extLst>
          </p:cNvPr>
          <p:cNvSpPr txBox="1"/>
          <p:nvPr/>
        </p:nvSpPr>
        <p:spPr>
          <a:xfrm>
            <a:off x="4007490" y="3029232"/>
            <a:ext cx="1879964" cy="2769989"/>
          </a:xfrm>
          <a:prstGeom prst="rect">
            <a:avLst/>
          </a:prstGeom>
          <a:noFill/>
        </p:spPr>
        <p:txBody>
          <a:bodyPr wrap="square" rtlCol="0">
            <a:spAutoFit/>
          </a:bodyPr>
          <a:lstStyle/>
          <a:p>
            <a:r>
              <a:rPr lang="en-GB" sz="1200">
                <a:latin typeface="Arial Black" panose="020B0A04020102020204" pitchFamily="34" charset="0"/>
              </a:rPr>
              <a:t>·</a:t>
            </a:r>
          </a:p>
          <a:p>
            <a:endParaRPr lang="en-GB" sz="1200">
              <a:latin typeface="Arial Black" panose="020B0A04020102020204" pitchFamily="34" charset="0"/>
            </a:endParaRPr>
          </a:p>
          <a:p>
            <a:pPr algn="ctr"/>
            <a:r>
              <a:rPr lang="en-GB" sz="1200">
                <a:latin typeface="Arial Black" panose="020B0A04020102020204" pitchFamily="34" charset="0"/>
              </a:rPr>
              <a:t>1923 THE (THEN) VERY FAST f2.9 PENTAC DESIGNED BY L .BOOTH WAS INTRODUCED. THE 8” VERSION WAS WIDELY USED BY THE RAF IN WW2</a:t>
            </a:r>
          </a:p>
          <a:p>
            <a:r>
              <a:rPr lang="en-GB">
                <a:latin typeface="Arial Black" panose="020B0A04020102020204" pitchFamily="34" charset="0"/>
              </a:rPr>
              <a:t> </a:t>
            </a:r>
          </a:p>
          <a:p>
            <a:r>
              <a:rPr lang="en-GB">
                <a:latin typeface="Arial Black" panose="020B0A04020102020204" pitchFamily="34" charset="0"/>
              </a:rPr>
              <a:t> </a:t>
            </a:r>
          </a:p>
          <a:p>
            <a:endParaRPr lang="en-GB">
              <a:latin typeface="Arial Black" panose="020B0A04020102020204" pitchFamily="34" charset="0"/>
            </a:endParaRPr>
          </a:p>
        </p:txBody>
      </p:sp>
      <p:sp>
        <p:nvSpPr>
          <p:cNvPr id="5" name="TextBox 4">
            <a:extLst>
              <a:ext uri="{FF2B5EF4-FFF2-40B4-BE49-F238E27FC236}">
                <a16:creationId xmlns:a16="http://schemas.microsoft.com/office/drawing/2014/main" id="{95ED84E5-4C02-4B47-9D34-86E4E2680280}"/>
              </a:ext>
            </a:extLst>
          </p:cNvPr>
          <p:cNvSpPr txBox="1"/>
          <p:nvPr/>
        </p:nvSpPr>
        <p:spPr>
          <a:xfrm>
            <a:off x="6304548" y="4178794"/>
            <a:ext cx="3208422" cy="2215991"/>
          </a:xfrm>
          <a:prstGeom prst="rect">
            <a:avLst/>
          </a:prstGeom>
          <a:noFill/>
        </p:spPr>
        <p:txBody>
          <a:bodyPr wrap="square" rtlCol="0">
            <a:spAutoFit/>
          </a:bodyPr>
          <a:lstStyle/>
          <a:p>
            <a:r>
              <a:rPr lang="en-GB" sz="1200" b="1" u="sng">
                <a:latin typeface="Arial Black" panose="020B0A04020102020204" pitchFamily="34" charset="0"/>
              </a:rPr>
              <a:t> </a:t>
            </a:r>
            <a:endParaRPr lang="en-GB" sz="1200">
              <a:latin typeface="Arial Black" panose="020B0A04020102020204" pitchFamily="34" charset="0"/>
            </a:endParaRPr>
          </a:p>
          <a:p>
            <a:r>
              <a:rPr lang="en-GB" sz="1200">
                <a:latin typeface="Arial Black" panose="020B0A04020102020204" pitchFamily="34" charset="0"/>
              </a:rPr>
              <a:t>1930’S  THE f3.5 DALMAC WAS INTRODUCED AS A GENERAL PURPOSE LENS</a:t>
            </a:r>
          </a:p>
          <a:p>
            <a:endParaRPr lang="en-GB" sz="1200">
              <a:latin typeface="Arial Black" panose="020B0A04020102020204" pitchFamily="34" charset="0"/>
            </a:endParaRPr>
          </a:p>
          <a:p>
            <a:r>
              <a:rPr lang="en-GB" sz="1200">
                <a:latin typeface="Arial Black" panose="020B0A04020102020204" pitchFamily="34" charset="0"/>
              </a:rPr>
              <a:t> DALLMEYER RECORDS FROM 1863 ARE HELD AT THE BRENT ARCHIVE IN LONDON</a:t>
            </a:r>
          </a:p>
          <a:p>
            <a:r>
              <a:rPr lang="en-GB" sz="1200">
                <a:latin typeface="Arial Black" panose="020B0A04020102020204" pitchFamily="34" charset="0"/>
              </a:rPr>
              <a:t> </a:t>
            </a:r>
          </a:p>
          <a:p>
            <a:r>
              <a:rPr lang="en-GB" sz="1200">
                <a:latin typeface="Arial Black" panose="020B0A04020102020204" pitchFamily="34" charset="0"/>
              </a:rPr>
              <a:t> </a:t>
            </a:r>
          </a:p>
          <a:p>
            <a:endParaRPr lang="en-GB">
              <a:latin typeface="Arial Black" panose="020B0A04020102020204" pitchFamily="34" charset="0"/>
            </a:endParaRPr>
          </a:p>
        </p:txBody>
      </p:sp>
      <p:sp>
        <p:nvSpPr>
          <p:cNvPr id="9" name="TextBox 8"/>
          <p:cNvSpPr txBox="1"/>
          <p:nvPr/>
        </p:nvSpPr>
        <p:spPr>
          <a:xfrm>
            <a:off x="0" y="0"/>
            <a:ext cx="4154557" cy="369332"/>
          </a:xfrm>
          <a:prstGeom prst="rect">
            <a:avLst/>
          </a:prstGeom>
          <a:noFill/>
        </p:spPr>
        <p:txBody>
          <a:bodyPr wrap="square" rtlCol="0">
            <a:spAutoFit/>
          </a:bodyPr>
          <a:lstStyle/>
          <a:p>
            <a:r>
              <a:rPr lang="en-GB" u="sng">
                <a:latin typeface="+mj-lt"/>
              </a:rPr>
              <a:t>DALLMEYER</a:t>
            </a:r>
          </a:p>
        </p:txBody>
      </p:sp>
      <p:sp>
        <p:nvSpPr>
          <p:cNvPr id="10" name="TextBox 9">
            <a:extLst>
              <a:ext uri="{FF2B5EF4-FFF2-40B4-BE49-F238E27FC236}">
                <a16:creationId xmlns:a16="http://schemas.microsoft.com/office/drawing/2014/main" id="{02CAE773-A657-468B-BB68-836EDAE7CF07}"/>
              </a:ext>
            </a:extLst>
          </p:cNvPr>
          <p:cNvSpPr txBox="1"/>
          <p:nvPr/>
        </p:nvSpPr>
        <p:spPr>
          <a:xfrm>
            <a:off x="4956238" y="1780498"/>
            <a:ext cx="6560355" cy="276999"/>
          </a:xfrm>
          <a:prstGeom prst="rect">
            <a:avLst/>
          </a:prstGeom>
          <a:noFill/>
        </p:spPr>
        <p:txBody>
          <a:bodyPr wrap="square" rtlCol="0">
            <a:spAutoFit/>
          </a:bodyPr>
          <a:lstStyle/>
          <a:p>
            <a:r>
              <a:rPr lang="en-GB" sz="1200">
                <a:latin typeface="Arial Black" panose="020B0A04020102020204" pitchFamily="34" charset="0"/>
              </a:rPr>
              <a:t>·</a:t>
            </a:r>
          </a:p>
        </p:txBody>
      </p:sp>
      <p:pic>
        <p:nvPicPr>
          <p:cNvPr id="29697" name="Picture 1" descr="dalrac"/>
          <p:cNvPicPr>
            <a:picLocks noChangeAspect="1" noChangeArrowheads="1"/>
          </p:cNvPicPr>
          <p:nvPr/>
        </p:nvPicPr>
        <p:blipFill>
          <a:blip r:embed="rId4" cstate="print"/>
          <a:srcRect/>
          <a:stretch>
            <a:fillRect/>
          </a:stretch>
        </p:blipFill>
        <p:spPr bwMode="auto">
          <a:xfrm>
            <a:off x="9852025" y="3595522"/>
            <a:ext cx="2339975" cy="2339975"/>
          </a:xfrm>
          <a:prstGeom prst="rect">
            <a:avLst/>
          </a:prstGeom>
          <a:noFill/>
          <a:ln w="9525" algn="in">
            <a:noFill/>
            <a:miter lim="800000"/>
            <a:headEnd/>
            <a:tailEnd/>
          </a:ln>
          <a:effectLst/>
        </p:spPr>
      </p:pic>
      <p:pic>
        <p:nvPicPr>
          <p:cNvPr id="29698" name="Picture 2"/>
          <p:cNvPicPr>
            <a:picLocks noChangeAspect="1" noChangeArrowheads="1"/>
          </p:cNvPicPr>
          <p:nvPr/>
        </p:nvPicPr>
        <p:blipFill>
          <a:blip r:embed="rId5" cstate="print"/>
          <a:srcRect/>
          <a:stretch>
            <a:fillRect/>
          </a:stretch>
        </p:blipFill>
        <p:spPr bwMode="auto">
          <a:xfrm>
            <a:off x="4090737" y="1754522"/>
            <a:ext cx="1588168" cy="1181100"/>
          </a:xfrm>
          <a:prstGeom prst="rect">
            <a:avLst/>
          </a:prstGeom>
          <a:noFill/>
          <a:ln w="3175" algn="in">
            <a:solidFill>
              <a:srgbClr val="000000"/>
            </a:solidFill>
            <a:miter lim="800000"/>
            <a:headEnd/>
            <a:tailEnd/>
          </a:ln>
          <a:effectLst/>
        </p:spPr>
      </p:pic>
      <p:pic>
        <p:nvPicPr>
          <p:cNvPr id="29699" name="Picture 3"/>
          <p:cNvPicPr>
            <a:picLocks noChangeAspect="1" noChangeArrowheads="1"/>
          </p:cNvPicPr>
          <p:nvPr/>
        </p:nvPicPr>
        <p:blipFill>
          <a:blip r:embed="rId6" cstate="print"/>
          <a:srcRect/>
          <a:stretch>
            <a:fillRect/>
          </a:stretch>
        </p:blipFill>
        <p:spPr bwMode="auto">
          <a:xfrm>
            <a:off x="5849354" y="677696"/>
            <a:ext cx="2171700" cy="990600"/>
          </a:xfrm>
          <a:prstGeom prst="rect">
            <a:avLst/>
          </a:prstGeom>
          <a:noFill/>
          <a:ln w="3175" algn="in">
            <a:solidFill>
              <a:srgbClr val="000000"/>
            </a:solidFill>
            <a:miter lim="800000"/>
            <a:headEnd/>
            <a:tailEnd/>
          </a:ln>
          <a:effectLst/>
        </p:spPr>
      </p:pic>
      <p:pic>
        <p:nvPicPr>
          <p:cNvPr id="29700" name="Picture 4"/>
          <p:cNvPicPr>
            <a:picLocks noChangeAspect="1" noChangeArrowheads="1"/>
          </p:cNvPicPr>
          <p:nvPr/>
        </p:nvPicPr>
        <p:blipFill>
          <a:blip r:embed="rId7" cstate="print"/>
          <a:srcRect/>
          <a:stretch>
            <a:fillRect/>
          </a:stretch>
        </p:blipFill>
        <p:spPr bwMode="auto">
          <a:xfrm>
            <a:off x="8454607" y="667251"/>
            <a:ext cx="3240087" cy="1065213"/>
          </a:xfrm>
          <a:prstGeom prst="rect">
            <a:avLst/>
          </a:prstGeom>
          <a:noFill/>
          <a:ln w="3175" algn="in">
            <a:solidFill>
              <a:srgbClr val="000000"/>
            </a:solidFill>
            <a:miter lim="800000"/>
            <a:headEnd/>
            <a:tailEnd/>
          </a:ln>
          <a:effectLst/>
        </p:spPr>
      </p:pic>
      <p:pic>
        <p:nvPicPr>
          <p:cNvPr id="14" name="Picture 13">
            <a:extLst>
              <a:ext uri="{FF2B5EF4-FFF2-40B4-BE49-F238E27FC236}">
                <a16:creationId xmlns:a16="http://schemas.microsoft.com/office/drawing/2014/main" id="{B5E3F94B-BE47-4231-B7F7-C06E7CBB9BBC}"/>
              </a:ext>
            </a:extLst>
          </p:cNvPr>
          <p:cNvPicPr>
            <a:picLocks noChangeAspect="1"/>
          </p:cNvPicPr>
          <p:nvPr/>
        </p:nvPicPr>
        <p:blipFill>
          <a:blip r:embed="rId8" cstate="print"/>
          <a:stretch>
            <a:fillRect/>
          </a:stretch>
        </p:blipFill>
        <p:spPr>
          <a:xfrm>
            <a:off x="6344868" y="2005264"/>
            <a:ext cx="3232269" cy="1645788"/>
          </a:xfrm>
          <a:prstGeom prst="rect">
            <a:avLst/>
          </a:prstGeom>
        </p:spPr>
      </p:pic>
    </p:spTree>
    <p:extLst>
      <p:ext uri="{BB962C8B-B14F-4D97-AF65-F5344CB8AC3E}">
        <p14:creationId xmlns:p14="http://schemas.microsoft.com/office/powerpoint/2010/main" val="3725076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2D4332A-6E80-45C1-AD8F-5C861ED94852}"/>
              </a:ext>
            </a:extLst>
          </p:cNvPr>
          <p:cNvSpPr txBox="1"/>
          <p:nvPr/>
        </p:nvSpPr>
        <p:spPr>
          <a:xfrm>
            <a:off x="162838" y="162839"/>
            <a:ext cx="11198269" cy="1569660"/>
          </a:xfrm>
          <a:prstGeom prst="rect">
            <a:avLst/>
          </a:prstGeom>
          <a:noFill/>
        </p:spPr>
        <p:txBody>
          <a:bodyPr wrap="square" rtlCol="0">
            <a:spAutoFit/>
          </a:bodyPr>
          <a:lstStyle/>
          <a:p>
            <a:r>
              <a:rPr lang="en-GB" b="1" u="sng" dirty="0">
                <a:latin typeface="Arial Black" panose="020B0A04020102020204" pitchFamily="34" charset="0"/>
              </a:rPr>
              <a:t>DALLMEYER POST WAR LENS PRODUCTION</a:t>
            </a:r>
            <a:endParaRPr lang="en-GB" b="1" dirty="0">
              <a:latin typeface="Arial Black" panose="020B0A04020102020204" pitchFamily="34" charset="0"/>
            </a:endParaRPr>
          </a:p>
          <a:p>
            <a:r>
              <a:rPr lang="en-GB" sz="1200" b="1" dirty="0">
                <a:latin typeface="Arial Black" panose="020B0A04020102020204" pitchFamily="34" charset="0"/>
              </a:rPr>
              <a:t>· TAYLOR </a:t>
            </a:r>
            <a:r>
              <a:rPr lang="en-GB" sz="1200" b="1" dirty="0" err="1">
                <a:latin typeface="Arial Black" panose="020B0A04020102020204" pitchFamily="34" charset="0"/>
              </a:rPr>
              <a:t>TAYLOR</a:t>
            </a:r>
            <a:r>
              <a:rPr lang="en-GB" sz="1200" b="1" dirty="0">
                <a:latin typeface="Arial Black" panose="020B0A04020102020204" pitchFamily="34" charset="0"/>
              </a:rPr>
              <a:t> HOBSON HAD LICENSED THEIR f2.0 OPIC (</a:t>
            </a:r>
            <a:r>
              <a:rPr lang="en-GB" sz="1200" b="1" dirty="0" err="1">
                <a:latin typeface="Arial Black" panose="020B0A04020102020204" pitchFamily="34" charset="0"/>
              </a:rPr>
              <a:t>Brit.Patent</a:t>
            </a:r>
            <a:r>
              <a:rPr lang="en-GB" sz="1200" b="1" dirty="0">
                <a:latin typeface="Arial Black" panose="020B0A04020102020204" pitchFamily="34" charset="0"/>
              </a:rPr>
              <a:t> 151596) AND SPEED PANCHRO TO DALLMEYER WHO PRODUCED THE FAMOUS f1.9 SUPER 6. NOT A DIRECT COPY OF EITHER OPIC OR SPEEDPANCHRO AS THE CURVATURES WERE DIFFERENT. THE BEST-KNOWN VERSION OF IS THE POST-WAR “INTERRUPTED THREAD” 50mm ONE FITTED TO MOST LFORD WITNESSES </a:t>
            </a:r>
          </a:p>
          <a:p>
            <a:r>
              <a:rPr lang="en-GB" sz="1200" b="1" dirty="0">
                <a:latin typeface="Arial Black" panose="020B0A04020102020204" pitchFamily="34" charset="0"/>
              </a:rPr>
              <a:t> </a:t>
            </a:r>
          </a:p>
          <a:p>
            <a:endParaRPr lang="en-GB" dirty="0">
              <a:latin typeface="Arial Black" panose="020B0A04020102020204" pitchFamily="34" charset="0"/>
            </a:endParaRPr>
          </a:p>
        </p:txBody>
      </p:sp>
      <p:pic>
        <p:nvPicPr>
          <p:cNvPr id="7171" name="Picture 3">
            <a:extLst>
              <a:ext uri="{FF2B5EF4-FFF2-40B4-BE49-F238E27FC236}">
                <a16:creationId xmlns:a16="http://schemas.microsoft.com/office/drawing/2014/main" id="{FBDE9F4D-3918-4DC6-856E-AD474A94CD1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2226" y="1053028"/>
            <a:ext cx="2808288" cy="2143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7172" name="Picture 4">
            <a:extLst>
              <a:ext uri="{FF2B5EF4-FFF2-40B4-BE49-F238E27FC236}">
                <a16:creationId xmlns:a16="http://schemas.microsoft.com/office/drawing/2014/main" id="{4DF31E36-7208-4458-99AD-B33B582E4B1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19934" y="1058512"/>
            <a:ext cx="2721753" cy="20424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 name="TextBox 4">
            <a:extLst>
              <a:ext uri="{FF2B5EF4-FFF2-40B4-BE49-F238E27FC236}">
                <a16:creationId xmlns:a16="http://schemas.microsoft.com/office/drawing/2014/main" id="{996F5F44-379A-40F1-9835-BBF5EB71BEB4}"/>
              </a:ext>
            </a:extLst>
          </p:cNvPr>
          <p:cNvSpPr txBox="1"/>
          <p:nvPr/>
        </p:nvSpPr>
        <p:spPr>
          <a:xfrm>
            <a:off x="764634" y="5054498"/>
            <a:ext cx="1770018" cy="923330"/>
          </a:xfrm>
          <a:prstGeom prst="rect">
            <a:avLst/>
          </a:prstGeom>
          <a:noFill/>
        </p:spPr>
        <p:txBody>
          <a:bodyPr wrap="square" rtlCol="0">
            <a:spAutoFit/>
          </a:bodyPr>
          <a:lstStyle/>
          <a:p>
            <a:pPr algn="ctr"/>
            <a:r>
              <a:rPr lang="en-GB" sz="1200" b="1">
                <a:latin typeface="Arial Black" panose="020B0A04020102020204" pitchFamily="34" charset="0"/>
              </a:rPr>
              <a:t> DALLMEYER DALRAC F4.5 135mm</a:t>
            </a:r>
            <a:endParaRPr lang="en-GB" sz="1200">
              <a:latin typeface="Arial Black" panose="020B0A04020102020204" pitchFamily="34" charset="0"/>
            </a:endParaRPr>
          </a:p>
          <a:p>
            <a:r>
              <a:rPr lang="en-GB">
                <a:latin typeface="Arial Black" panose="020B0A04020102020204" pitchFamily="34" charset="0"/>
              </a:rPr>
              <a:t> </a:t>
            </a:r>
          </a:p>
        </p:txBody>
      </p:sp>
      <p:sp>
        <p:nvSpPr>
          <p:cNvPr id="6" name="TextBox 5">
            <a:extLst>
              <a:ext uri="{FF2B5EF4-FFF2-40B4-BE49-F238E27FC236}">
                <a16:creationId xmlns:a16="http://schemas.microsoft.com/office/drawing/2014/main" id="{A2DD53EB-412C-4BC5-A9E8-3C0A618C34F6}"/>
              </a:ext>
            </a:extLst>
          </p:cNvPr>
          <p:cNvSpPr txBox="1"/>
          <p:nvPr/>
        </p:nvSpPr>
        <p:spPr>
          <a:xfrm>
            <a:off x="6481231" y="3231185"/>
            <a:ext cx="2048700" cy="553998"/>
          </a:xfrm>
          <a:prstGeom prst="rect">
            <a:avLst/>
          </a:prstGeom>
          <a:noFill/>
        </p:spPr>
        <p:txBody>
          <a:bodyPr wrap="square" rtlCol="0">
            <a:spAutoFit/>
          </a:bodyPr>
          <a:lstStyle/>
          <a:p>
            <a:r>
              <a:rPr lang="en-GB" sz="1200" b="1">
                <a:latin typeface="Arial Black" panose="020B0A04020102020204" pitchFamily="34" charset="0"/>
              </a:rPr>
              <a:t>DALLMEYER SUPER 6 </a:t>
            </a:r>
            <a:endParaRPr lang="en-GB" sz="1200">
              <a:latin typeface="Arial Black" panose="020B0A04020102020204" pitchFamily="34" charset="0"/>
            </a:endParaRPr>
          </a:p>
          <a:p>
            <a:endParaRPr lang="en-GB">
              <a:latin typeface="Arial Black" panose="020B0A04020102020204" pitchFamily="34" charset="0"/>
            </a:endParaRPr>
          </a:p>
        </p:txBody>
      </p:sp>
      <p:sp>
        <p:nvSpPr>
          <p:cNvPr id="7" name="TextBox 6">
            <a:extLst>
              <a:ext uri="{FF2B5EF4-FFF2-40B4-BE49-F238E27FC236}">
                <a16:creationId xmlns:a16="http://schemas.microsoft.com/office/drawing/2014/main" id="{40622D0D-6685-4873-B265-3287B37AA203}"/>
              </a:ext>
            </a:extLst>
          </p:cNvPr>
          <p:cNvSpPr txBox="1"/>
          <p:nvPr/>
        </p:nvSpPr>
        <p:spPr>
          <a:xfrm>
            <a:off x="3177974" y="4972776"/>
            <a:ext cx="8845061" cy="1754326"/>
          </a:xfrm>
          <a:prstGeom prst="rect">
            <a:avLst/>
          </a:prstGeom>
          <a:noFill/>
        </p:spPr>
        <p:txBody>
          <a:bodyPr wrap="square" rtlCol="0">
            <a:spAutoFit/>
          </a:bodyPr>
          <a:lstStyle/>
          <a:p>
            <a:pPr algn="ctr"/>
            <a:r>
              <a:rPr lang="en-GB" sz="1200" b="1">
                <a:latin typeface="Arial Black" panose="020B0A04020102020204" pitchFamily="34" charset="0"/>
              </a:rPr>
              <a:t> </a:t>
            </a:r>
            <a:r>
              <a:rPr lang="en-GB" sz="1200" b="1" u="sng">
                <a:latin typeface="Arial Black" panose="020B0A04020102020204" pitchFamily="34" charset="0"/>
              </a:rPr>
              <a:t>1949/50</a:t>
            </a:r>
            <a:r>
              <a:rPr lang="en-GB" sz="1200" b="1">
                <a:latin typeface="Arial Black" panose="020B0A04020102020204" pitchFamily="34" charset="0"/>
              </a:rPr>
              <a:t>- THIS DALRAC f4.5 13.5 LENS FOR THE REID WAS INDIVIDUALLY TESTED AND ENGRAVED WITH THE REID LOGO · </a:t>
            </a:r>
          </a:p>
          <a:p>
            <a:pPr algn="ctr"/>
            <a:r>
              <a:rPr lang="en-GB" sz="1200" b="1" u="sng">
                <a:latin typeface="Arial Black" panose="020B0A04020102020204" pitchFamily="34" charset="0"/>
              </a:rPr>
              <a:t>1949</a:t>
            </a:r>
            <a:r>
              <a:rPr lang="en-GB" sz="1200" b="1">
                <a:latin typeface="Arial Black" panose="020B0A04020102020204" pitchFamily="34" charset="0"/>
              </a:rPr>
              <a:t> -AN f4.5 35mm LENS WAS MADE FOR THE ADVOCATE. ILFORD REGARDED THIS LENS AS EXCEPTIONAL AND IT COULD HAVE BEEN MOUNTED FOR THE REID.  HOWEVER  DALLMEYER LENS PRODUCTION WAS ALWAYS SLOW AND ILFORD HAD HAD TO SOURCE AN ALTERNATIVE LENS FOR THE ADVOCATE FROM WRAY. </a:t>
            </a:r>
          </a:p>
          <a:p>
            <a:pPr algn="ctr"/>
            <a:r>
              <a:rPr lang="en-GB" sz="1200" b="1">
                <a:latin typeface="Arial Black" panose="020B0A04020102020204" pitchFamily="34" charset="0"/>
              </a:rPr>
              <a:t> </a:t>
            </a:r>
          </a:p>
          <a:p>
            <a:pPr algn="ctr"/>
            <a:r>
              <a:rPr lang="en-GB" sz="1200" b="1">
                <a:latin typeface="Arial Black" panose="020B0A04020102020204" pitchFamily="34" charset="0"/>
              </a:rPr>
              <a:t>NB THE </a:t>
            </a:r>
            <a:r>
              <a:rPr lang="en-GB" sz="1200" b="1" i="1" u="sng">
                <a:latin typeface="Arial Black" panose="020B0A04020102020204" pitchFamily="34" charset="0"/>
              </a:rPr>
              <a:t>ONLY</a:t>
            </a:r>
            <a:r>
              <a:rPr lang="en-GB" sz="1200" b="1">
                <a:latin typeface="Arial Black" panose="020B0A04020102020204" pitchFamily="34" charset="0"/>
              </a:rPr>
              <a:t>  PURPOSE-MADE WIDE ANGLE LENS FOR THE REID WAS AN ADAPTED WRAYFLEX LENS OF WHICH AT LEAST 2 BATCHES WERE ORDERED FOR THE ROYAL NAVY.</a:t>
            </a:r>
            <a:endParaRPr lang="en-GB">
              <a:latin typeface="Arial Black" panose="020B0A04020102020204" pitchFamily="34" charset="0"/>
            </a:endParaRPr>
          </a:p>
        </p:txBody>
      </p:sp>
      <p:pic>
        <p:nvPicPr>
          <p:cNvPr id="26626" name="Picture 2" descr="https://coimages.sciencemuseumgroup.org.uk/images/168/590/medium__1990_5036_3997_01.jpg"/>
          <p:cNvPicPr>
            <a:picLocks noChangeAspect="1" noChangeArrowheads="1"/>
          </p:cNvPicPr>
          <p:nvPr/>
        </p:nvPicPr>
        <p:blipFill>
          <a:blip r:embed="rId5" cstate="print"/>
          <a:srcRect/>
          <a:stretch>
            <a:fillRect/>
          </a:stretch>
        </p:blipFill>
        <p:spPr bwMode="auto">
          <a:xfrm>
            <a:off x="3069534" y="1138031"/>
            <a:ext cx="2605709" cy="1803952"/>
          </a:xfrm>
          <a:prstGeom prst="rect">
            <a:avLst/>
          </a:prstGeom>
          <a:noFill/>
        </p:spPr>
      </p:pic>
      <p:sp>
        <p:nvSpPr>
          <p:cNvPr id="12" name="TextBox 11"/>
          <p:cNvSpPr txBox="1"/>
          <p:nvPr/>
        </p:nvSpPr>
        <p:spPr>
          <a:xfrm>
            <a:off x="258416" y="1461051"/>
            <a:ext cx="2166731" cy="1569660"/>
          </a:xfrm>
          <a:prstGeom prst="rect">
            <a:avLst/>
          </a:prstGeom>
          <a:noFill/>
        </p:spPr>
        <p:txBody>
          <a:bodyPr wrap="square" rtlCol="0">
            <a:spAutoFit/>
          </a:bodyPr>
          <a:lstStyle/>
          <a:p>
            <a:pPr algn="ctr"/>
            <a:r>
              <a:rPr lang="en-GB" sz="1200" dirty="0">
                <a:latin typeface="+mj-lt"/>
              </a:rPr>
              <a:t>THE DALLMEYER F4.5 &amp; f3.5 LENSES FOR THE ADVOCATE WERE IDENTICAL BUT THE IRIS ON THE LATTER WAS FREED UP TO OPEN </a:t>
            </a:r>
          </a:p>
          <a:p>
            <a:pPr algn="ctr"/>
            <a:r>
              <a:rPr lang="en-GB" sz="1200" dirty="0">
                <a:latin typeface="+mj-lt"/>
              </a:rPr>
              <a:t>FULLY</a:t>
            </a:r>
          </a:p>
        </p:txBody>
      </p:sp>
      <p:pic>
        <p:nvPicPr>
          <p:cNvPr id="27649" name="Picture 1"/>
          <p:cNvPicPr>
            <a:picLocks noChangeAspect="1" noChangeArrowheads="1"/>
          </p:cNvPicPr>
          <p:nvPr/>
        </p:nvPicPr>
        <p:blipFill>
          <a:blip r:embed="rId6" cstate="print"/>
          <a:srcRect/>
          <a:stretch>
            <a:fillRect/>
          </a:stretch>
        </p:blipFill>
        <p:spPr bwMode="auto">
          <a:xfrm>
            <a:off x="3005973" y="3445211"/>
            <a:ext cx="3779837" cy="1319213"/>
          </a:xfrm>
          <a:prstGeom prst="rect">
            <a:avLst/>
          </a:prstGeom>
          <a:noFill/>
          <a:ln w="9525" algn="in">
            <a:noFill/>
            <a:miter lim="800000"/>
            <a:headEnd/>
            <a:tailEnd/>
          </a:ln>
          <a:effectLst/>
        </p:spPr>
      </p:pic>
      <p:pic>
        <p:nvPicPr>
          <p:cNvPr id="27650" name="Picture 2"/>
          <p:cNvPicPr>
            <a:picLocks noChangeAspect="1" noChangeArrowheads="1"/>
          </p:cNvPicPr>
          <p:nvPr/>
        </p:nvPicPr>
        <p:blipFill>
          <a:blip r:embed="rId7" cstate="print"/>
          <a:srcRect/>
          <a:stretch>
            <a:fillRect/>
          </a:stretch>
        </p:blipFill>
        <p:spPr bwMode="auto">
          <a:xfrm>
            <a:off x="1049754" y="3519989"/>
            <a:ext cx="1276350" cy="1260475"/>
          </a:xfrm>
          <a:prstGeom prst="rect">
            <a:avLst/>
          </a:prstGeom>
          <a:noFill/>
          <a:ln w="9525" algn="in">
            <a:noFill/>
            <a:miter lim="800000"/>
            <a:headEnd/>
            <a:tailEnd/>
          </a:ln>
          <a:effectLst/>
        </p:spPr>
      </p:pic>
    </p:spTree>
    <p:extLst>
      <p:ext uri="{BB962C8B-B14F-4D97-AF65-F5344CB8AC3E}">
        <p14:creationId xmlns:p14="http://schemas.microsoft.com/office/powerpoint/2010/main" val="1622420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DD7FACB-D0F8-482D-9041-11923248CA57}"/>
              </a:ext>
            </a:extLst>
          </p:cNvPr>
          <p:cNvPicPr>
            <a:picLocks noChangeAspect="1"/>
          </p:cNvPicPr>
          <p:nvPr/>
        </p:nvPicPr>
        <p:blipFill>
          <a:blip r:embed="rId3" cstate="print"/>
          <a:stretch>
            <a:fillRect/>
          </a:stretch>
        </p:blipFill>
        <p:spPr>
          <a:xfrm>
            <a:off x="222506" y="4594246"/>
            <a:ext cx="2161905" cy="1323810"/>
          </a:xfrm>
          <a:prstGeom prst="rect">
            <a:avLst/>
          </a:prstGeom>
        </p:spPr>
      </p:pic>
      <p:sp>
        <p:nvSpPr>
          <p:cNvPr id="3" name="Rectangle 2">
            <a:extLst>
              <a:ext uri="{FF2B5EF4-FFF2-40B4-BE49-F238E27FC236}">
                <a16:creationId xmlns:a16="http://schemas.microsoft.com/office/drawing/2014/main" id="{0A8F0FBA-8CF7-4637-9265-6DD86E545A7E}"/>
              </a:ext>
            </a:extLst>
          </p:cNvPr>
          <p:cNvSpPr/>
          <p:nvPr/>
        </p:nvSpPr>
        <p:spPr>
          <a:xfrm>
            <a:off x="4714489" y="608705"/>
            <a:ext cx="6096000" cy="461665"/>
          </a:xfrm>
          <a:prstGeom prst="rect">
            <a:avLst/>
          </a:prstGeom>
        </p:spPr>
        <p:txBody>
          <a:bodyPr>
            <a:spAutoFit/>
          </a:bodyPr>
          <a:lstStyle/>
          <a:p>
            <a:pPr marL="359994" indent="-359994" algn="ctr"/>
            <a:r>
              <a:rPr lang="en-GB" sz="1200" kern="1400">
                <a:solidFill>
                  <a:srgbClr val="000000"/>
                </a:solidFill>
                <a:latin typeface="Arial Black" panose="020B0A04020102020204" pitchFamily="34" charset="0"/>
              </a:rPr>
              <a:t>· THE DALLMEYER SEPTAC WAS FITTED TO SOME LATER ILFORD WITNESS CAMERAS</a:t>
            </a:r>
            <a:endParaRPr lang="en-GB" kern="1400">
              <a:solidFill>
                <a:srgbClr val="000000"/>
              </a:solidFill>
              <a:latin typeface="Arial Black" panose="020B0A04020102020204" pitchFamily="34" charset="0"/>
            </a:endParaRPr>
          </a:p>
        </p:txBody>
      </p:sp>
      <p:sp>
        <p:nvSpPr>
          <p:cNvPr id="4" name="TextBox 3">
            <a:extLst>
              <a:ext uri="{FF2B5EF4-FFF2-40B4-BE49-F238E27FC236}">
                <a16:creationId xmlns:a16="http://schemas.microsoft.com/office/drawing/2014/main" id="{A5345124-B70E-4D0A-84F5-78DB2591A148}"/>
              </a:ext>
            </a:extLst>
          </p:cNvPr>
          <p:cNvSpPr txBox="1"/>
          <p:nvPr/>
        </p:nvSpPr>
        <p:spPr>
          <a:xfrm>
            <a:off x="222506" y="2267876"/>
            <a:ext cx="3561348" cy="2215991"/>
          </a:xfrm>
          <a:prstGeom prst="rect">
            <a:avLst/>
          </a:prstGeom>
          <a:noFill/>
        </p:spPr>
        <p:txBody>
          <a:bodyPr wrap="square" rtlCol="0">
            <a:spAutoFit/>
          </a:bodyPr>
          <a:lstStyle/>
          <a:p>
            <a:r>
              <a:rPr lang="en-GB" sz="1200" b="1">
                <a:latin typeface="Arial Black" panose="020B0A04020102020204" pitchFamily="34" charset="0"/>
              </a:rPr>
              <a:t>  </a:t>
            </a:r>
          </a:p>
          <a:p>
            <a:r>
              <a:rPr lang="en-GB" sz="1200" b="1">
                <a:latin typeface="Arial Black" panose="020B0A04020102020204" pitchFamily="34" charset="0"/>
              </a:rPr>
              <a:t>· THE DALLMEYER OCTAC f1.5 HAD EIGHT ELEMENTS IN TWO GROUPS OF FOUR FRONT AND BACK WITH TWO CEMENTED SURFACES.</a:t>
            </a:r>
          </a:p>
          <a:p>
            <a:r>
              <a:rPr lang="en-GB" sz="1200" b="1">
                <a:latin typeface="Arial Black" panose="020B0A04020102020204" pitchFamily="34" charset="0"/>
              </a:rPr>
              <a:t>·  LIKE THE WRAY f1.0 UNILITE IT IS WAS DESIGNED FOR OSCILLOSCOPE RECORDING AND CORRECTED ACCORDINGLY.</a:t>
            </a:r>
          </a:p>
          <a:p>
            <a:r>
              <a:rPr lang="en-GB" sz="1200" b="1">
                <a:latin typeface="Arial Black" panose="020B0A04020102020204" pitchFamily="34" charset="0"/>
              </a:rPr>
              <a:t> </a:t>
            </a:r>
          </a:p>
          <a:p>
            <a:endParaRPr lang="en-GB">
              <a:latin typeface="Arial Black" panose="020B0A04020102020204" pitchFamily="34" charset="0"/>
            </a:endParaRPr>
          </a:p>
        </p:txBody>
      </p:sp>
      <p:sp>
        <p:nvSpPr>
          <p:cNvPr id="5" name="Rectangle 4">
            <a:extLst>
              <a:ext uri="{FF2B5EF4-FFF2-40B4-BE49-F238E27FC236}">
                <a16:creationId xmlns:a16="http://schemas.microsoft.com/office/drawing/2014/main" id="{60BEEEFC-F36C-428A-9FB4-537AB562785B}"/>
              </a:ext>
            </a:extLst>
          </p:cNvPr>
          <p:cNvSpPr/>
          <p:nvPr/>
        </p:nvSpPr>
        <p:spPr>
          <a:xfrm>
            <a:off x="3913471" y="5613891"/>
            <a:ext cx="6096000" cy="830997"/>
          </a:xfrm>
          <a:prstGeom prst="rect">
            <a:avLst/>
          </a:prstGeom>
        </p:spPr>
        <p:txBody>
          <a:bodyPr>
            <a:spAutoFit/>
          </a:bodyPr>
          <a:lstStyle/>
          <a:p>
            <a:pPr marL="359994" indent="-359994"/>
            <a:r>
              <a:rPr lang="en-GB" sz="1200" kern="1400">
                <a:solidFill>
                  <a:srgbClr val="000000"/>
                </a:solidFill>
                <a:latin typeface="Arial Black" panose="020B0A04020102020204" pitchFamily="34" charset="0"/>
              </a:rPr>
              <a:t>·  DALLMEYER ALSO MADE A  RANGE OF ENLARGING LENSES. A LARGE MARKET IN THE 1940’S AND 1950’S</a:t>
            </a:r>
          </a:p>
          <a:p>
            <a:r>
              <a:rPr lang="en-GB" sz="1200" kern="1400">
                <a:solidFill>
                  <a:srgbClr val="000000"/>
                </a:solidFill>
                <a:latin typeface="Arial Black" panose="020B0A04020102020204" pitchFamily="34" charset="0"/>
              </a:rPr>
              <a:t> </a:t>
            </a:r>
          </a:p>
          <a:p>
            <a:r>
              <a:rPr lang="en-GB" sz="1200" kern="1400">
                <a:solidFill>
                  <a:srgbClr val="000000"/>
                </a:solidFill>
                <a:latin typeface="Arial Black" panose="020B0A04020102020204" pitchFamily="34" charset="0"/>
              </a:rPr>
              <a:t> </a:t>
            </a:r>
          </a:p>
        </p:txBody>
      </p:sp>
      <p:sp>
        <p:nvSpPr>
          <p:cNvPr id="6" name="TextBox 5">
            <a:extLst>
              <a:ext uri="{FF2B5EF4-FFF2-40B4-BE49-F238E27FC236}">
                <a16:creationId xmlns:a16="http://schemas.microsoft.com/office/drawing/2014/main" id="{F824111F-7C1A-4208-93EF-5D8E9F9C7D97}"/>
              </a:ext>
            </a:extLst>
          </p:cNvPr>
          <p:cNvSpPr txBox="1"/>
          <p:nvPr/>
        </p:nvSpPr>
        <p:spPr>
          <a:xfrm>
            <a:off x="858044" y="334392"/>
            <a:ext cx="3240532" cy="369332"/>
          </a:xfrm>
          <a:prstGeom prst="rect">
            <a:avLst/>
          </a:prstGeom>
          <a:noFill/>
        </p:spPr>
        <p:txBody>
          <a:bodyPr wrap="square" rtlCol="0">
            <a:spAutoFit/>
          </a:bodyPr>
          <a:lstStyle/>
          <a:p>
            <a:r>
              <a:rPr lang="en-GB" b="1" u="sng">
                <a:latin typeface="+mj-lt"/>
              </a:rPr>
              <a:t>DALLMEYER</a:t>
            </a:r>
          </a:p>
        </p:txBody>
      </p:sp>
      <p:pic>
        <p:nvPicPr>
          <p:cNvPr id="8" name="Picture 2" descr="Image result for septac dallmeyer">
            <a:extLst>
              <a:ext uri="{FF2B5EF4-FFF2-40B4-BE49-F238E27FC236}">
                <a16:creationId xmlns:a16="http://schemas.microsoft.com/office/drawing/2014/main" id="{1DFD6EE5-EC74-46FC-81E6-66B3C7A780B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1389" y="1522293"/>
            <a:ext cx="4833577" cy="33002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72206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3" name="Picture 3">
            <a:extLst>
              <a:ext uri="{FF2B5EF4-FFF2-40B4-BE49-F238E27FC236}">
                <a16:creationId xmlns:a16="http://schemas.microsoft.com/office/drawing/2014/main" id="{7F10EEDB-EBE1-4490-9CE7-CF32399FA89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93008" y="321734"/>
            <a:ext cx="5355152" cy="2905170"/>
          </a:xfrm>
          <a:prstGeom prst="rect">
            <a:avLst/>
          </a:prstGeom>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5122" name="Picture 2">
            <a:extLst>
              <a:ext uri="{FF2B5EF4-FFF2-40B4-BE49-F238E27FC236}">
                <a16:creationId xmlns:a16="http://schemas.microsoft.com/office/drawing/2014/main" id="{2EDB7E00-31A4-4FCF-AE09-DBE35AE6E07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26288" y="3631096"/>
            <a:ext cx="5088589" cy="27605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138" name="Rectangle 72">
            <a:extLst>
              <a:ext uri="{FF2B5EF4-FFF2-40B4-BE49-F238E27FC236}">
                <a16:creationId xmlns:a16="http://schemas.microsoft.com/office/drawing/2014/main" id="{799448F2-0E5B-42DA-B2D1-11A14E947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280" y="0"/>
            <a:ext cx="9144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9" name="Rectangle 74">
            <a:extLst>
              <a:ext uri="{FF2B5EF4-FFF2-40B4-BE49-F238E27FC236}">
                <a16:creationId xmlns:a16="http://schemas.microsoft.com/office/drawing/2014/main" id="{4E8A7552-20E1-4F34-ADAB-C1DB6634D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83280"/>
            <a:ext cx="6126480" cy="914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4" name="Picture 4">
            <a:extLst>
              <a:ext uri="{FF2B5EF4-FFF2-40B4-BE49-F238E27FC236}">
                <a16:creationId xmlns:a16="http://schemas.microsoft.com/office/drawing/2014/main" id="{4CE584E0-9AD7-4B2A-AA40-D2E93F5CE0E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364025" y="1324306"/>
            <a:ext cx="5426764" cy="461357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 name="Rectangle 1">
            <a:extLst>
              <a:ext uri="{FF2B5EF4-FFF2-40B4-BE49-F238E27FC236}">
                <a16:creationId xmlns:a16="http://schemas.microsoft.com/office/drawing/2014/main" id="{C5A6907E-7F16-4B20-A22E-96938E29C2A0}"/>
              </a:ext>
            </a:extLst>
          </p:cNvPr>
          <p:cNvSpPr/>
          <p:nvPr/>
        </p:nvSpPr>
        <p:spPr>
          <a:xfrm>
            <a:off x="141224" y="143178"/>
            <a:ext cx="6096000" cy="646331"/>
          </a:xfrm>
          <a:prstGeom prst="rect">
            <a:avLst/>
          </a:prstGeom>
        </p:spPr>
        <p:txBody>
          <a:bodyPr>
            <a:spAutoFit/>
          </a:bodyPr>
          <a:lstStyle/>
          <a:p>
            <a:pPr algn="ctr"/>
            <a:r>
              <a:rPr lang="en-GB" u="sng" kern="1400">
                <a:solidFill>
                  <a:srgbClr val="000000"/>
                </a:solidFill>
                <a:latin typeface="Arial Black" panose="020B0A04020102020204" pitchFamily="34" charset="0"/>
              </a:rPr>
              <a:t>SOME HISTORIC DALLMEYER LENSES</a:t>
            </a:r>
            <a:endParaRPr lang="en-GB" u="sng" kern="1400">
              <a:solidFill>
                <a:srgbClr val="000000"/>
              </a:solidFill>
              <a:latin typeface="Times New Roman" panose="02020603050405020304" pitchFamily="18" charset="0"/>
            </a:endParaRPr>
          </a:p>
          <a:p>
            <a:r>
              <a:rPr lang="en-GB" kern="1400">
                <a:solidFill>
                  <a:srgbClr val="000000"/>
                </a:solidFill>
                <a:latin typeface="Times New Roman" panose="02020603050405020304" pitchFamily="18" charset="0"/>
              </a:rPr>
              <a:t> </a:t>
            </a:r>
          </a:p>
        </p:txBody>
      </p:sp>
      <p:sp>
        <p:nvSpPr>
          <p:cNvPr id="4" name="Rectangle 3">
            <a:extLst>
              <a:ext uri="{FF2B5EF4-FFF2-40B4-BE49-F238E27FC236}">
                <a16:creationId xmlns:a16="http://schemas.microsoft.com/office/drawing/2014/main" id="{354360DB-0A81-4AE0-AEBE-98667A70D6A2}"/>
              </a:ext>
            </a:extLst>
          </p:cNvPr>
          <p:cNvSpPr/>
          <p:nvPr/>
        </p:nvSpPr>
        <p:spPr>
          <a:xfrm>
            <a:off x="-22860" y="3631096"/>
            <a:ext cx="6096000" cy="646331"/>
          </a:xfrm>
          <a:prstGeom prst="rect">
            <a:avLst/>
          </a:prstGeom>
        </p:spPr>
        <p:txBody>
          <a:bodyPr>
            <a:spAutoFit/>
          </a:bodyPr>
          <a:lstStyle/>
          <a:p>
            <a:pPr algn="ctr"/>
            <a:r>
              <a:rPr lang="en-GB" b="1" u="sng" kern="1400">
                <a:solidFill>
                  <a:srgbClr val="000000"/>
                </a:solidFill>
                <a:latin typeface="Arial Black" panose="020B0A04020102020204" pitchFamily="34" charset="0"/>
              </a:rPr>
              <a:t>SOME POST-WAR DALLMEYER LENSES</a:t>
            </a:r>
            <a:endParaRPr lang="en-GB" u="sng" kern="1400">
              <a:solidFill>
                <a:srgbClr val="000000"/>
              </a:solidFill>
              <a:latin typeface="Times New Roman" panose="02020603050405020304" pitchFamily="18" charset="0"/>
            </a:endParaRPr>
          </a:p>
          <a:p>
            <a:r>
              <a:rPr lang="en-GB" u="sng" kern="14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1590020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32F610-AEF7-4764-A33E-8B2307761AA5}"/>
              </a:ext>
            </a:extLst>
          </p:cNvPr>
          <p:cNvSpPr txBox="1"/>
          <p:nvPr/>
        </p:nvSpPr>
        <p:spPr>
          <a:xfrm>
            <a:off x="838200" y="603504"/>
            <a:ext cx="6249473" cy="1965960"/>
          </a:xfrm>
          <a:prstGeom prst="rect">
            <a:avLst/>
          </a:prstGeom>
        </p:spPr>
        <p:txBody>
          <a:bodyPr vert="horz" lIns="91440" tIns="45720" rIns="91440" bIns="45720" rtlCol="0" anchor="b">
            <a:normAutofit lnSpcReduction="10000"/>
          </a:bodyPr>
          <a:lstStyle/>
          <a:p>
            <a:pPr marL="171450" indent="-171450">
              <a:lnSpc>
                <a:spcPct val="90000"/>
              </a:lnSpc>
              <a:spcBef>
                <a:spcPct val="0"/>
              </a:spcBef>
              <a:spcAft>
                <a:spcPts val="600"/>
              </a:spcAft>
            </a:pPr>
            <a:r>
              <a:rPr lang="en-US" b="1" u="sng">
                <a:latin typeface="+mj-lt"/>
                <a:ea typeface="+mj-ea"/>
                <a:cs typeface="+mj-cs"/>
              </a:rPr>
              <a:t>TAYLOR </a:t>
            </a:r>
            <a:r>
              <a:rPr lang="en-US" b="1" u="sng" err="1">
                <a:latin typeface="+mj-lt"/>
                <a:ea typeface="+mj-ea"/>
                <a:cs typeface="+mj-cs"/>
              </a:rPr>
              <a:t>TAYLOR</a:t>
            </a:r>
            <a:r>
              <a:rPr lang="en-US" b="1" u="sng">
                <a:latin typeface="+mj-lt"/>
                <a:ea typeface="+mj-ea"/>
                <a:cs typeface="+mj-cs"/>
              </a:rPr>
              <a:t> HOBSON-</a:t>
            </a:r>
          </a:p>
          <a:p>
            <a:pPr marL="171450" indent="-171450">
              <a:lnSpc>
                <a:spcPct val="90000"/>
              </a:lnSpc>
              <a:spcBef>
                <a:spcPct val="0"/>
              </a:spcBef>
              <a:spcAft>
                <a:spcPts val="600"/>
              </a:spcAft>
            </a:pPr>
            <a:r>
              <a:rPr lang="en-US" sz="1400" b="1">
                <a:latin typeface="+mj-lt"/>
                <a:ea typeface="+mj-ea"/>
                <a:cs typeface="+mj-cs"/>
              </a:rPr>
              <a:t>THE SURVIVOR !</a:t>
            </a:r>
          </a:p>
          <a:p>
            <a:pPr marL="171450" indent="-171450">
              <a:lnSpc>
                <a:spcPct val="90000"/>
              </a:lnSpc>
              <a:spcBef>
                <a:spcPct val="0"/>
              </a:spcBef>
              <a:spcAft>
                <a:spcPts val="600"/>
              </a:spcAft>
            </a:pPr>
            <a:endParaRPr lang="en-US" sz="1200" b="1">
              <a:latin typeface="+mj-lt"/>
              <a:ea typeface="+mj-ea"/>
              <a:cs typeface="+mj-cs"/>
            </a:endParaRPr>
          </a:p>
          <a:p>
            <a:pPr marL="171450" indent="-171450">
              <a:lnSpc>
                <a:spcPct val="90000"/>
              </a:lnSpc>
              <a:spcBef>
                <a:spcPct val="0"/>
              </a:spcBef>
              <a:spcAft>
                <a:spcPts val="600"/>
              </a:spcAft>
            </a:pPr>
            <a:r>
              <a:rPr lang="en-US" sz="1200" b="1">
                <a:latin typeface="+mj-lt"/>
                <a:ea typeface="+mj-ea"/>
                <a:cs typeface="+mj-cs"/>
              </a:rPr>
              <a:t>FOUNDED IN 1886 BY BROTHERS HENRY AND THOMAS TAYLOR AND JOINED BY HOBSON IN 1887.</a:t>
            </a:r>
          </a:p>
          <a:p>
            <a:pPr marL="171450" indent="-171450">
              <a:lnSpc>
                <a:spcPct val="90000"/>
              </a:lnSpc>
              <a:spcBef>
                <a:spcPct val="0"/>
              </a:spcBef>
              <a:spcAft>
                <a:spcPts val="600"/>
              </a:spcAft>
            </a:pPr>
            <a:endParaRPr lang="en-US" sz="1200" b="1">
              <a:latin typeface="+mj-lt"/>
              <a:ea typeface="+mj-ea"/>
              <a:cs typeface="+mj-cs"/>
            </a:endParaRPr>
          </a:p>
          <a:p>
            <a:pPr marL="171450" indent="-171450">
              <a:lnSpc>
                <a:spcPct val="90000"/>
              </a:lnSpc>
              <a:spcBef>
                <a:spcPct val="0"/>
              </a:spcBef>
              <a:spcAft>
                <a:spcPts val="600"/>
              </a:spcAft>
            </a:pPr>
            <a:r>
              <a:rPr lang="en-US" sz="1200" b="1">
                <a:latin typeface="+mj-lt"/>
                <a:ea typeface="+mj-ea"/>
                <a:cs typeface="+mj-cs"/>
              </a:rPr>
              <a:t> 1893 TTH PATENTED THE “COOKE TRIPLET” DESIGNED BY COOKE OF YORK WHO WERE TELESCOPE MAKERS WITH NO INTEREST IN PHOTOGRAPHY</a:t>
            </a:r>
          </a:p>
          <a:p>
            <a:pPr>
              <a:lnSpc>
                <a:spcPct val="90000"/>
              </a:lnSpc>
              <a:spcBef>
                <a:spcPct val="0"/>
              </a:spcBef>
              <a:spcAft>
                <a:spcPts val="600"/>
              </a:spcAft>
            </a:pPr>
            <a:endParaRPr lang="en-US" sz="1100">
              <a:latin typeface="+mj-lt"/>
              <a:ea typeface="+mj-ea"/>
              <a:cs typeface="+mj-cs"/>
            </a:endParaRPr>
          </a:p>
        </p:txBody>
      </p:sp>
      <p:sp>
        <p:nvSpPr>
          <p:cNvPr id="3" name="TextBox 2">
            <a:extLst>
              <a:ext uri="{FF2B5EF4-FFF2-40B4-BE49-F238E27FC236}">
                <a16:creationId xmlns:a16="http://schemas.microsoft.com/office/drawing/2014/main" id="{F1CEA80E-AE2D-491B-A25C-1664BB9F28EF}"/>
              </a:ext>
            </a:extLst>
          </p:cNvPr>
          <p:cNvSpPr txBox="1"/>
          <p:nvPr/>
        </p:nvSpPr>
        <p:spPr>
          <a:xfrm>
            <a:off x="761525" y="2653553"/>
            <a:ext cx="6249474" cy="3438144"/>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200" b="1"/>
              <a:t>· </a:t>
            </a:r>
            <a:r>
              <a:rPr lang="en-US" sz="1200">
                <a:latin typeface="Arial Black" panose="020B0A04020102020204" pitchFamily="34" charset="0"/>
              </a:rPr>
              <a:t>A HUGE ADVANCE ON PREVIOUS DESIGNS WITH A MAXIMUM APERTURE OF f4.5 AND GOOD CORRECTION AND IN USE FOR MOST OF THE FOLLOWING CENTURY </a:t>
            </a:r>
          </a:p>
          <a:p>
            <a:pPr indent="-228600">
              <a:lnSpc>
                <a:spcPct val="90000"/>
              </a:lnSpc>
              <a:spcAft>
                <a:spcPts val="600"/>
              </a:spcAft>
              <a:buFont typeface="Arial" panose="020B0604020202020204" pitchFamily="34" charset="0"/>
              <a:buChar char="•"/>
            </a:pPr>
            <a:endParaRPr lang="en-US" sz="1200">
              <a:latin typeface="Arial Black" panose="020B0A04020102020204" pitchFamily="34" charset="0"/>
            </a:endParaRPr>
          </a:p>
          <a:p>
            <a:pPr indent="-228600">
              <a:lnSpc>
                <a:spcPct val="90000"/>
              </a:lnSpc>
              <a:spcAft>
                <a:spcPts val="600"/>
              </a:spcAft>
            </a:pPr>
            <a:r>
              <a:rPr lang="en-US" sz="1200">
                <a:latin typeface="Arial Black" panose="020B0A04020102020204" pitchFamily="34" charset="0"/>
              </a:rPr>
              <a:t>VARIATIONS SUCH AS THE ZEISS TESSAR AND ROSS XPRES WERE PRODUCED BY REPLACING THE REAR COMPONENT WITH TWO OR THREE CEMENTED ONES TO PERMIT WIDER APERTURES </a:t>
            </a:r>
          </a:p>
          <a:p>
            <a:pPr indent="-228600">
              <a:lnSpc>
                <a:spcPct val="90000"/>
              </a:lnSpc>
              <a:spcAft>
                <a:spcPts val="600"/>
              </a:spcAft>
              <a:buFont typeface="Arial" panose="020B0604020202020204" pitchFamily="34" charset="0"/>
              <a:buChar char="•"/>
            </a:pPr>
            <a:endParaRPr lang="en-US" sz="1200">
              <a:latin typeface="Arial Black" panose="020B0A04020102020204" pitchFamily="34" charset="0"/>
            </a:endParaRPr>
          </a:p>
          <a:p>
            <a:pPr indent="-228600">
              <a:lnSpc>
                <a:spcPct val="90000"/>
              </a:lnSpc>
              <a:spcAft>
                <a:spcPts val="600"/>
              </a:spcAft>
            </a:pPr>
            <a:r>
              <a:rPr lang="en-US" sz="1200">
                <a:latin typeface="Arial Black" panose="020B0A04020102020204" pitchFamily="34" charset="0"/>
              </a:rPr>
              <a:t>1916- TTH PRODUCED THE F4.5 AVIAR FOR WW1 AERIAL USE DESIGNED BY WARMISHAM WHO RENAINED WITH THEM UNTIL 1955.</a:t>
            </a:r>
          </a:p>
          <a:p>
            <a:pPr indent="-228600">
              <a:lnSpc>
                <a:spcPct val="90000"/>
              </a:lnSpc>
              <a:spcAft>
                <a:spcPts val="600"/>
              </a:spcAft>
              <a:buFont typeface="Arial" panose="020B0604020202020204" pitchFamily="34" charset="0"/>
              <a:buChar char="•"/>
            </a:pPr>
            <a:endParaRPr lang="en-US" sz="1700"/>
          </a:p>
        </p:txBody>
      </p:sp>
      <p:pic>
        <p:nvPicPr>
          <p:cNvPr id="7" name="Picture 2">
            <a:extLst>
              <a:ext uri="{FF2B5EF4-FFF2-40B4-BE49-F238E27FC236}">
                <a16:creationId xmlns:a16="http://schemas.microsoft.com/office/drawing/2014/main" id="{73DBF90D-FDF7-4AA4-A231-53702F7CEEB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94876" y="759358"/>
            <a:ext cx="2683560" cy="2281026"/>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8" name="TextBox 7"/>
          <p:cNvSpPr txBox="1"/>
          <p:nvPr/>
        </p:nvSpPr>
        <p:spPr>
          <a:xfrm>
            <a:off x="8617226" y="3240157"/>
            <a:ext cx="2584174" cy="646331"/>
          </a:xfrm>
          <a:prstGeom prst="rect">
            <a:avLst/>
          </a:prstGeom>
          <a:noFill/>
        </p:spPr>
        <p:txBody>
          <a:bodyPr wrap="square" rtlCol="0">
            <a:spAutoFit/>
          </a:bodyPr>
          <a:lstStyle/>
          <a:p>
            <a:pPr algn="ctr"/>
            <a:r>
              <a:rPr lang="en-GB">
                <a:latin typeface="+mj-lt"/>
              </a:rPr>
              <a:t>THE  1893 COOKE TRIPLET </a:t>
            </a:r>
          </a:p>
        </p:txBody>
      </p:sp>
      <p:pic>
        <p:nvPicPr>
          <p:cNvPr id="22529" name="Picture 1"/>
          <p:cNvPicPr>
            <a:picLocks noChangeAspect="1" noChangeArrowheads="1"/>
          </p:cNvPicPr>
          <p:nvPr/>
        </p:nvPicPr>
        <p:blipFill>
          <a:blip r:embed="rId4" cstate="print"/>
          <a:srcRect/>
          <a:stretch>
            <a:fillRect/>
          </a:stretch>
        </p:blipFill>
        <p:spPr bwMode="auto">
          <a:xfrm>
            <a:off x="2821405" y="4914315"/>
            <a:ext cx="1333500" cy="1133475"/>
          </a:xfrm>
          <a:prstGeom prst="rect">
            <a:avLst/>
          </a:prstGeom>
          <a:noFill/>
          <a:ln w="3175" algn="in">
            <a:solidFill>
              <a:srgbClr val="000000"/>
            </a:solidFill>
            <a:miter lim="800000"/>
            <a:headEnd/>
            <a:tailEnd/>
          </a:ln>
          <a:effectLst/>
        </p:spPr>
      </p:pic>
    </p:spTree>
    <p:extLst>
      <p:ext uri="{BB962C8B-B14F-4D97-AF65-F5344CB8AC3E}">
        <p14:creationId xmlns:p14="http://schemas.microsoft.com/office/powerpoint/2010/main" val="116958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752BCC-E77B-4A9D-B361-653FFB4E009E}"/>
              </a:ext>
            </a:extLst>
          </p:cNvPr>
          <p:cNvSpPr txBox="1"/>
          <p:nvPr/>
        </p:nvSpPr>
        <p:spPr>
          <a:xfrm>
            <a:off x="243254" y="35169"/>
            <a:ext cx="11948746" cy="2954655"/>
          </a:xfrm>
          <a:prstGeom prst="rect">
            <a:avLst/>
          </a:prstGeom>
          <a:noFill/>
        </p:spPr>
        <p:txBody>
          <a:bodyPr wrap="square" rtlCol="0">
            <a:spAutoFit/>
          </a:bodyPr>
          <a:lstStyle/>
          <a:p>
            <a:r>
              <a:rPr lang="en-GB" u="sng">
                <a:latin typeface="Arial Black" panose="020B0A04020102020204" pitchFamily="34" charset="0"/>
              </a:rPr>
              <a:t>TAYLOR </a:t>
            </a:r>
            <a:r>
              <a:rPr lang="en-GB" u="sng" err="1">
                <a:latin typeface="Arial Black" panose="020B0A04020102020204" pitchFamily="34" charset="0"/>
              </a:rPr>
              <a:t>TAYLOR</a:t>
            </a:r>
            <a:r>
              <a:rPr lang="en-GB" u="sng">
                <a:latin typeface="Arial Black" panose="020B0A04020102020204" pitchFamily="34" charset="0"/>
              </a:rPr>
              <a:t> HOBSON </a:t>
            </a:r>
          </a:p>
          <a:p>
            <a:pPr>
              <a:lnSpc>
                <a:spcPct val="150000"/>
              </a:lnSpc>
            </a:pPr>
            <a:r>
              <a:rPr lang="en-GB" sz="1200">
                <a:latin typeface="Arial Black" panose="020B0A04020102020204" pitchFamily="34" charset="0"/>
              </a:rPr>
              <a:t>· 1930 TTH TAKEN OVER BY BELL &amp; HOWELL </a:t>
            </a:r>
          </a:p>
          <a:p>
            <a:pPr>
              <a:lnSpc>
                <a:spcPct val="150000"/>
              </a:lnSpc>
            </a:pPr>
            <a:r>
              <a:rPr lang="en-GB" sz="1200">
                <a:latin typeface="Arial Black" panose="020B0A04020102020204" pitchFamily="34" charset="0"/>
              </a:rPr>
              <a:t>· 1932 PRODUCED A COOKE ZOOM CINE LENS</a:t>
            </a:r>
          </a:p>
          <a:p>
            <a:pPr>
              <a:lnSpc>
                <a:spcPct val="150000"/>
              </a:lnSpc>
            </a:pPr>
            <a:r>
              <a:rPr lang="en-GB" sz="1200">
                <a:latin typeface="Arial Black" panose="020B0A04020102020204" pitchFamily="34" charset="0"/>
              </a:rPr>
              <a:t>· 1938 TTH WERE MAKING THE MAJORITY OF LENSES USED BY HOLLYWOOD</a:t>
            </a:r>
          </a:p>
          <a:p>
            <a:pPr>
              <a:lnSpc>
                <a:spcPct val="150000"/>
              </a:lnSpc>
            </a:pPr>
            <a:r>
              <a:rPr lang="en-GB" sz="1200">
                <a:latin typeface="Arial Black" panose="020B0A04020102020204" pitchFamily="34" charset="0"/>
              </a:rPr>
              <a:t>· 1939 DUE TO SHORTAGE OF ORDERS LENSES WERE MADE FOR CORONET AND THE VP TWIN SOLD BY WOOLWORTHS</a:t>
            </a:r>
          </a:p>
          <a:p>
            <a:pPr>
              <a:lnSpc>
                <a:spcPct val="150000"/>
              </a:lnSpc>
            </a:pPr>
            <a:r>
              <a:rPr lang="en-GB" sz="1200">
                <a:latin typeface="Arial Black" panose="020B0A04020102020204" pitchFamily="34" charset="0"/>
              </a:rPr>
              <a:t>· 1946 TTH SOLD TO THE RANK ORGANISATION BUT CONTINUED TO SUPPLY BELL &amp; HOWELL WITH CINE LENSES</a:t>
            </a:r>
          </a:p>
          <a:p>
            <a:pPr>
              <a:lnSpc>
                <a:spcPct val="150000"/>
              </a:lnSpc>
            </a:pPr>
            <a:r>
              <a:rPr lang="en-GB" sz="1200">
                <a:latin typeface="Arial Black" panose="020B0A04020102020204" pitchFamily="34" charset="0"/>
              </a:rPr>
              <a:t>· 1947 TTH 6 ELEMENT f2 WAS CHOSEN AS THE STANDARD LENS FOR THE REID. EXCELLENT CENTRAL DEFINITION WHICH </a:t>
            </a:r>
          </a:p>
          <a:p>
            <a:pPr>
              <a:lnSpc>
                <a:spcPct val="150000"/>
              </a:lnSpc>
            </a:pPr>
            <a:r>
              <a:rPr lang="en-GB" sz="1200">
                <a:latin typeface="Arial Black" panose="020B0A04020102020204" pitchFamily="34" charset="0"/>
              </a:rPr>
              <a:t>FELL OFF A TOWARDS THE EDGES.</a:t>
            </a:r>
          </a:p>
          <a:p>
            <a:endParaRPr lang="en-GB" sz="1200">
              <a:latin typeface="Arial Black" panose="020B0A04020102020204" pitchFamily="34" charset="0"/>
            </a:endParaRPr>
          </a:p>
          <a:p>
            <a:r>
              <a:rPr lang="en-GB" sz="1200">
                <a:latin typeface="Arial Black" panose="020B0A04020102020204" pitchFamily="34" charset="0"/>
              </a:rPr>
              <a:t> </a:t>
            </a:r>
          </a:p>
          <a:p>
            <a:endParaRPr lang="en-GB">
              <a:latin typeface="Arial Black" panose="020B0A04020102020204" pitchFamily="34" charset="0"/>
            </a:endParaRPr>
          </a:p>
        </p:txBody>
      </p:sp>
      <p:sp>
        <p:nvSpPr>
          <p:cNvPr id="3" name="TextBox 2">
            <a:extLst>
              <a:ext uri="{FF2B5EF4-FFF2-40B4-BE49-F238E27FC236}">
                <a16:creationId xmlns:a16="http://schemas.microsoft.com/office/drawing/2014/main" id="{0F46014A-4309-4224-BB04-8EB1B86051BC}"/>
              </a:ext>
            </a:extLst>
          </p:cNvPr>
          <p:cNvSpPr txBox="1"/>
          <p:nvPr/>
        </p:nvSpPr>
        <p:spPr>
          <a:xfrm>
            <a:off x="9847987" y="2523187"/>
            <a:ext cx="1720433" cy="2492990"/>
          </a:xfrm>
          <a:prstGeom prst="rect">
            <a:avLst/>
          </a:prstGeom>
          <a:noFill/>
        </p:spPr>
        <p:txBody>
          <a:bodyPr wrap="square" rtlCol="0">
            <a:spAutoFit/>
          </a:bodyPr>
          <a:lstStyle/>
          <a:p>
            <a:r>
              <a:rPr lang="en-GB" sz="1200">
                <a:latin typeface="Arial Black" panose="020B0A04020102020204" pitchFamily="34" charset="0"/>
              </a:rPr>
              <a:t>A DOUBLE GAUSS DESIGN SIMILAR TO THEIR SPEED PANCHRO</a:t>
            </a:r>
          </a:p>
          <a:p>
            <a:r>
              <a:rPr lang="en-GB">
                <a:latin typeface="Arial Black" panose="020B0A04020102020204" pitchFamily="34" charset="0"/>
              </a:rPr>
              <a:t> </a:t>
            </a:r>
          </a:p>
          <a:p>
            <a:r>
              <a:rPr lang="en-GB">
                <a:latin typeface="Arial Black" panose="020B0A04020102020204" pitchFamily="34" charset="0"/>
              </a:rPr>
              <a:t> </a:t>
            </a:r>
          </a:p>
          <a:p>
            <a:r>
              <a:rPr lang="en-GB">
                <a:latin typeface="Arial Black" panose="020B0A04020102020204" pitchFamily="34" charset="0"/>
              </a:rPr>
              <a:t> </a:t>
            </a:r>
          </a:p>
          <a:p>
            <a:r>
              <a:rPr lang="en-GB">
                <a:latin typeface="Arial Black" panose="020B0A04020102020204" pitchFamily="34" charset="0"/>
              </a:rPr>
              <a:t> </a:t>
            </a:r>
          </a:p>
          <a:p>
            <a:r>
              <a:rPr lang="en-GB">
                <a:latin typeface="Arial Black" panose="020B0A04020102020204" pitchFamily="34" charset="0"/>
              </a:rPr>
              <a:t> </a:t>
            </a:r>
          </a:p>
          <a:p>
            <a:endParaRPr lang="en-GB">
              <a:latin typeface="Arial Black" panose="020B0A04020102020204" pitchFamily="34" charset="0"/>
            </a:endParaRPr>
          </a:p>
        </p:txBody>
      </p:sp>
      <p:pic>
        <p:nvPicPr>
          <p:cNvPr id="9220" name="Picture 4">
            <a:extLst>
              <a:ext uri="{FF2B5EF4-FFF2-40B4-BE49-F238E27FC236}">
                <a16:creationId xmlns:a16="http://schemas.microsoft.com/office/drawing/2014/main" id="{C1706B89-CB62-4F97-80F7-03E2935A10E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86191" y="3335725"/>
            <a:ext cx="3261011" cy="30391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9221" name="Picture 5">
            <a:extLst>
              <a:ext uri="{FF2B5EF4-FFF2-40B4-BE49-F238E27FC236}">
                <a16:creationId xmlns:a16="http://schemas.microsoft.com/office/drawing/2014/main" id="{7A3C596E-52B2-4011-B695-BA4DEF98452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10384" y="2892285"/>
            <a:ext cx="3402094" cy="22860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4" name="TextBox 3">
            <a:extLst>
              <a:ext uri="{FF2B5EF4-FFF2-40B4-BE49-F238E27FC236}">
                <a16:creationId xmlns:a16="http://schemas.microsoft.com/office/drawing/2014/main" id="{2A51E010-6679-4228-80C0-05BEE4DBD016}"/>
              </a:ext>
            </a:extLst>
          </p:cNvPr>
          <p:cNvSpPr txBox="1"/>
          <p:nvPr/>
        </p:nvSpPr>
        <p:spPr>
          <a:xfrm>
            <a:off x="3598638" y="5313485"/>
            <a:ext cx="5952393" cy="2308324"/>
          </a:xfrm>
          <a:prstGeom prst="rect">
            <a:avLst/>
          </a:prstGeom>
          <a:noFill/>
        </p:spPr>
        <p:txBody>
          <a:bodyPr wrap="square" rtlCol="0">
            <a:spAutoFit/>
          </a:bodyPr>
          <a:lstStyle/>
          <a:p>
            <a:r>
              <a:rPr lang="en-GB" sz="1200">
                <a:latin typeface="Arial Black" panose="020B0A04020102020204" pitchFamily="34" charset="0"/>
              </a:rPr>
              <a:t> </a:t>
            </a:r>
          </a:p>
          <a:p>
            <a:pPr algn="ctr"/>
            <a:r>
              <a:rPr lang="en-GB" sz="1200">
                <a:latin typeface="Arial Black" panose="020B0A04020102020204" pitchFamily="34" charset="0"/>
              </a:rPr>
              <a:t> TTH PRODUCED OTHER PROTOTYPE  LENSES FOR THE REID INCLUDING  A f3.5 50mm . </a:t>
            </a:r>
          </a:p>
          <a:p>
            <a:pPr algn="ctr"/>
            <a:r>
              <a:rPr lang="en-GB" sz="1200">
                <a:latin typeface="Arial Black" panose="020B0A04020102020204" pitchFamily="34" charset="0"/>
              </a:rPr>
              <a:t>APPARENTLY SIX WERE MADE BUT NONE MARKETED</a:t>
            </a:r>
          </a:p>
          <a:p>
            <a:pPr algn="ctr"/>
            <a:r>
              <a:rPr lang="en-GB" sz="1200">
                <a:latin typeface="Arial Black" panose="020B0A04020102020204" pitchFamily="34" charset="0"/>
              </a:rPr>
              <a:t>  </a:t>
            </a:r>
          </a:p>
          <a:p>
            <a:pPr algn="ctr"/>
            <a:r>
              <a:rPr lang="en-GB" sz="1200">
                <a:latin typeface="Arial Black" panose="020B0A04020102020204" pitchFamily="34" charset="0"/>
              </a:rPr>
              <a:t>NB  BOTH THE SCHNEIDER XENON AND LEITZ SUMMITAR AS WELL AS ROSS &amp; DALLMEYER LENSES  WERE ORIGINALLY PRODUCED UNDER LICENCE FROM TTH</a:t>
            </a:r>
          </a:p>
          <a:p>
            <a:r>
              <a:rPr lang="en-GB" sz="1200">
                <a:latin typeface="Arial Black" panose="020B0A04020102020204" pitchFamily="34" charset="0"/>
              </a:rPr>
              <a:t> </a:t>
            </a:r>
          </a:p>
          <a:p>
            <a:r>
              <a:rPr lang="en-GB">
                <a:latin typeface="Arial Black" panose="020B0A04020102020204" pitchFamily="34" charset="0"/>
              </a:rPr>
              <a:t> </a:t>
            </a:r>
          </a:p>
          <a:p>
            <a:endParaRPr lang="en-GB">
              <a:latin typeface="Arial Black" panose="020B0A04020102020204" pitchFamily="34" charset="0"/>
            </a:endParaRPr>
          </a:p>
        </p:txBody>
      </p:sp>
      <p:pic>
        <p:nvPicPr>
          <p:cNvPr id="8" name="Picture 2">
            <a:extLst>
              <a:ext uri="{FF2B5EF4-FFF2-40B4-BE49-F238E27FC236}">
                <a16:creationId xmlns:a16="http://schemas.microsoft.com/office/drawing/2014/main" id="{2D4CC716-F264-4529-9F54-08BA0B74848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8844" y="2690673"/>
            <a:ext cx="5068956" cy="2706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222372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A7E723-55B9-4E42-B851-C82AF831F81D}"/>
              </a:ext>
            </a:extLst>
          </p:cNvPr>
          <p:cNvSpPr/>
          <p:nvPr/>
        </p:nvSpPr>
        <p:spPr>
          <a:xfrm>
            <a:off x="385011" y="335845"/>
            <a:ext cx="11614484" cy="4801314"/>
          </a:xfrm>
          <a:prstGeom prst="rect">
            <a:avLst/>
          </a:prstGeom>
        </p:spPr>
        <p:txBody>
          <a:bodyPr wrap="square">
            <a:spAutoFit/>
          </a:bodyPr>
          <a:lstStyle/>
          <a:p>
            <a:r>
              <a:rPr lang="en-GB" sz="1600" b="1" u="sng" kern="1400">
                <a:ln>
                  <a:noFill/>
                </a:ln>
                <a:solidFill>
                  <a:srgbClr val="000000"/>
                </a:solidFill>
                <a:effectLst/>
                <a:latin typeface="Arial Black" panose="020B0A04020102020204" pitchFamily="34" charset="0"/>
              </a:rPr>
              <a:t> </a:t>
            </a:r>
            <a:endParaRPr lang="en-GB" sz="1000" kern="1400">
              <a:ln>
                <a:noFill/>
              </a:ln>
              <a:solidFill>
                <a:srgbClr val="000000"/>
              </a:solidFill>
              <a:effectLst/>
              <a:latin typeface="Arial Black" panose="020B0A04020102020204" pitchFamily="34" charset="0"/>
            </a:endParaRPr>
          </a:p>
          <a:p>
            <a:pPr algn="ctr"/>
            <a:r>
              <a:rPr lang="en-GB" u="sng" kern="1400">
                <a:solidFill>
                  <a:srgbClr val="000000"/>
                </a:solidFill>
                <a:latin typeface="Arial Black" panose="020B0A04020102020204" pitchFamily="34" charset="0"/>
              </a:rPr>
              <a:t>THE MINNOWS</a:t>
            </a:r>
            <a:endParaRPr lang="en-GB" sz="1000" kern="1400">
              <a:ln>
                <a:noFill/>
              </a:ln>
              <a:solidFill>
                <a:srgbClr val="000000"/>
              </a:solidFill>
              <a:effectLst/>
              <a:latin typeface="Arial Black" panose="020B0A04020102020204" pitchFamily="34" charset="0"/>
            </a:endParaRPr>
          </a:p>
          <a:p>
            <a:pPr algn="ctr"/>
            <a:r>
              <a:rPr lang="en-GB" u="sng" kern="1400">
                <a:solidFill>
                  <a:srgbClr val="000000"/>
                </a:solidFill>
                <a:latin typeface="Arial Black" panose="020B0A04020102020204" pitchFamily="34" charset="0"/>
              </a:rPr>
              <a:t>Approximate dates </a:t>
            </a:r>
            <a:endParaRPr lang="en-GB" sz="1000" kern="1400">
              <a:ln>
                <a:noFill/>
              </a:ln>
              <a:solidFill>
                <a:srgbClr val="000000"/>
              </a:solidFill>
              <a:effectLst/>
              <a:latin typeface="Arial Black" panose="020B0A04020102020204" pitchFamily="34" charset="0"/>
            </a:endParaRPr>
          </a:p>
          <a:p>
            <a:r>
              <a:rPr lang="en-GB" kern="1400">
                <a:solidFill>
                  <a:srgbClr val="000000"/>
                </a:solidFill>
                <a:latin typeface="Arial Black" panose="020B0A04020102020204" pitchFamily="34" charset="0"/>
              </a:rPr>
              <a:t>  	  BECK		         	 	HALL BROTHERS            		BOLCO</a:t>
            </a:r>
            <a:endParaRPr lang="en-GB" sz="1000" kern="1400">
              <a:ln>
                <a:noFill/>
              </a:ln>
              <a:solidFill>
                <a:srgbClr val="000000"/>
              </a:solidFill>
              <a:effectLst/>
              <a:latin typeface="Arial Black" panose="020B0A04020102020204" pitchFamily="34" charset="0"/>
            </a:endParaRPr>
          </a:p>
          <a:p>
            <a:r>
              <a:rPr lang="en-GB" kern="1400">
                <a:solidFill>
                  <a:srgbClr val="000000"/>
                </a:solidFill>
                <a:latin typeface="Arial Black" panose="020B0A04020102020204" pitchFamily="34" charset="0"/>
              </a:rPr>
              <a:t>       1843-1968		          1880-1949 approx	      	      1909-1982</a:t>
            </a:r>
            <a:endParaRPr lang="en-GB" sz="1000" kern="1400">
              <a:ln>
                <a:noFill/>
              </a:ln>
              <a:solidFill>
                <a:srgbClr val="000000"/>
              </a:solidFill>
              <a:effectLst/>
              <a:latin typeface="Arial Black" panose="020B0A04020102020204" pitchFamily="34" charset="0"/>
            </a:endParaRPr>
          </a:p>
          <a:p>
            <a:r>
              <a:rPr lang="en-GB" kern="1400">
                <a:solidFill>
                  <a:srgbClr val="000000"/>
                </a:solidFill>
                <a:latin typeface="Arial Black" panose="020B0A04020102020204" pitchFamily="34" charset="0"/>
              </a:rPr>
              <a:t> </a:t>
            </a:r>
            <a:endParaRPr lang="en-GB" sz="1000" kern="1400">
              <a:ln>
                <a:noFill/>
              </a:ln>
              <a:solidFill>
                <a:srgbClr val="000000"/>
              </a:solidFill>
              <a:effectLst/>
              <a:latin typeface="Arial Black" panose="020B0A04020102020204" pitchFamily="34" charset="0"/>
            </a:endParaRPr>
          </a:p>
          <a:p>
            <a:pPr algn="ctr"/>
            <a:r>
              <a:rPr lang="en-GB" u="sng" kern="1400">
                <a:solidFill>
                  <a:srgbClr val="000000"/>
                </a:solidFill>
                <a:latin typeface="Arial Black" panose="020B0A04020102020204" pitchFamily="34" charset="0"/>
              </a:rPr>
              <a:t>THE BIG FOUR</a:t>
            </a:r>
            <a:endParaRPr lang="en-GB" sz="1000" kern="1400">
              <a:ln>
                <a:noFill/>
              </a:ln>
              <a:solidFill>
                <a:srgbClr val="000000"/>
              </a:solidFill>
              <a:effectLst/>
              <a:latin typeface="Arial Black" panose="020B0A04020102020204" pitchFamily="34" charset="0"/>
            </a:endParaRPr>
          </a:p>
          <a:p>
            <a:pPr algn="ctr"/>
            <a:r>
              <a:rPr lang="en-GB" u="sng" kern="1400">
                <a:solidFill>
                  <a:srgbClr val="000000"/>
                </a:solidFill>
                <a:latin typeface="Arial Black" panose="020B0A04020102020204" pitchFamily="34" charset="0"/>
              </a:rPr>
              <a:t>Approximate  dates of foundation</a:t>
            </a:r>
            <a:endParaRPr lang="en-GB" sz="1000" kern="1400">
              <a:ln>
                <a:noFill/>
              </a:ln>
              <a:solidFill>
                <a:srgbClr val="000000"/>
              </a:solidFill>
              <a:effectLst/>
              <a:latin typeface="Arial Black" panose="020B0A04020102020204" pitchFamily="34" charset="0"/>
            </a:endParaRPr>
          </a:p>
          <a:p>
            <a:r>
              <a:rPr lang="en-GB" sz="1000" kern="1400">
                <a:ln>
                  <a:noFill/>
                </a:ln>
                <a:solidFill>
                  <a:srgbClr val="000000"/>
                </a:solidFill>
                <a:effectLst/>
                <a:latin typeface="Arial Black" panose="020B0A04020102020204" pitchFamily="34" charset="0"/>
              </a:rPr>
              <a:t> </a:t>
            </a:r>
          </a:p>
          <a:p>
            <a:r>
              <a:rPr lang="en-GB" kern="1400">
                <a:solidFill>
                  <a:srgbClr val="000000"/>
                </a:solidFill>
                <a:latin typeface="Arial Black" panose="020B0A04020102020204" pitchFamily="34" charset="0"/>
              </a:rPr>
              <a:t>    ROSS     			DALLMEYER     TAYLOR </a:t>
            </a:r>
            <a:r>
              <a:rPr lang="en-GB" kern="1400" err="1">
                <a:solidFill>
                  <a:srgbClr val="000000"/>
                </a:solidFill>
                <a:latin typeface="Arial Black" panose="020B0A04020102020204" pitchFamily="34" charset="0"/>
              </a:rPr>
              <a:t>TAYLOR</a:t>
            </a:r>
            <a:r>
              <a:rPr lang="en-GB" kern="1400">
                <a:solidFill>
                  <a:srgbClr val="000000"/>
                </a:solidFill>
                <a:latin typeface="Arial Black" panose="020B0A04020102020204" pitchFamily="34" charset="0"/>
              </a:rPr>
              <a:t> HOBSON    	 WRAY</a:t>
            </a:r>
            <a:endParaRPr lang="en-GB" sz="1000" kern="1400">
              <a:ln>
                <a:noFill/>
              </a:ln>
              <a:solidFill>
                <a:srgbClr val="000000"/>
              </a:solidFill>
              <a:effectLst/>
              <a:latin typeface="Arial Black" panose="020B0A04020102020204" pitchFamily="34" charset="0"/>
            </a:endParaRPr>
          </a:p>
          <a:p>
            <a:r>
              <a:rPr lang="en-GB" kern="1400">
                <a:solidFill>
                  <a:srgbClr val="000000"/>
                </a:solidFill>
                <a:latin typeface="Arial Black" panose="020B0A04020102020204" pitchFamily="34" charset="0"/>
              </a:rPr>
              <a:t>   1830            			      1859		   1886                 		  1850</a:t>
            </a:r>
            <a:endParaRPr lang="en-GB" sz="1000" kern="1400">
              <a:ln>
                <a:noFill/>
              </a:ln>
              <a:solidFill>
                <a:srgbClr val="000000"/>
              </a:solidFill>
              <a:effectLst/>
              <a:latin typeface="Arial Black" panose="020B0A04020102020204" pitchFamily="34" charset="0"/>
            </a:endParaRPr>
          </a:p>
          <a:p>
            <a:r>
              <a:rPr lang="en-GB" kern="1400">
                <a:solidFill>
                  <a:srgbClr val="000000"/>
                </a:solidFill>
                <a:latin typeface="Arial Black" panose="020B0A04020102020204" pitchFamily="34" charset="0"/>
              </a:rPr>
              <a:t> </a:t>
            </a:r>
            <a:endParaRPr lang="en-GB" sz="1000" kern="1400">
              <a:ln>
                <a:noFill/>
              </a:ln>
              <a:solidFill>
                <a:srgbClr val="000000"/>
              </a:solidFill>
              <a:effectLst/>
              <a:latin typeface="Arial Black" panose="020B0A04020102020204" pitchFamily="34" charset="0"/>
            </a:endParaRPr>
          </a:p>
          <a:p>
            <a:pPr algn="ctr"/>
            <a:r>
              <a:rPr lang="en-GB" kern="1400">
                <a:solidFill>
                  <a:srgbClr val="000000"/>
                </a:solidFill>
                <a:latin typeface="Arial Black" panose="020B0A04020102020204" pitchFamily="34" charset="0"/>
              </a:rPr>
              <a:t>IN MOST CASES TELESCOPE OR MICROSCOPE MANUFACTURING TOOK PLACE WELL BEFORE ANY CAMERA LENS PRODUCTION</a:t>
            </a:r>
            <a:endParaRPr lang="en-GB" sz="1000" kern="1400">
              <a:ln>
                <a:noFill/>
              </a:ln>
              <a:solidFill>
                <a:srgbClr val="000000"/>
              </a:solidFill>
              <a:effectLst/>
              <a:latin typeface="Arial Black" panose="020B0A04020102020204" pitchFamily="34" charset="0"/>
            </a:endParaRPr>
          </a:p>
          <a:p>
            <a:pPr algn="ctr"/>
            <a:r>
              <a:rPr lang="en-GB" kern="1400">
                <a:solidFill>
                  <a:srgbClr val="000000"/>
                </a:solidFill>
                <a:latin typeface="Arial Black" panose="020B0A04020102020204" pitchFamily="34" charset="0"/>
              </a:rPr>
              <a:t> </a:t>
            </a:r>
            <a:endParaRPr lang="en-GB" sz="1000" kern="1400">
              <a:ln>
                <a:noFill/>
              </a:ln>
              <a:solidFill>
                <a:srgbClr val="000000"/>
              </a:solidFill>
              <a:effectLst/>
              <a:latin typeface="Arial Black" panose="020B0A04020102020204" pitchFamily="34" charset="0"/>
            </a:endParaRPr>
          </a:p>
          <a:p>
            <a:pPr algn="ctr"/>
            <a:r>
              <a:rPr lang="en-GB" sz="1200" kern="1400">
                <a:ln>
                  <a:noFill/>
                </a:ln>
                <a:solidFill>
                  <a:srgbClr val="000000"/>
                </a:solidFill>
                <a:effectLst/>
                <a:latin typeface="Arial Black" panose="020B0A04020102020204" pitchFamily="34" charset="0"/>
              </a:rPr>
              <a:t>Some lens diagrams are taken from</a:t>
            </a:r>
            <a:endParaRPr lang="en-GB" sz="1000" kern="1400">
              <a:ln>
                <a:noFill/>
              </a:ln>
              <a:solidFill>
                <a:srgbClr val="000000"/>
              </a:solidFill>
              <a:effectLst/>
              <a:latin typeface="Arial Black" panose="020B0A04020102020204" pitchFamily="34" charset="0"/>
            </a:endParaRPr>
          </a:p>
          <a:p>
            <a:pPr algn="ctr"/>
            <a:r>
              <a:rPr lang="en-GB" sz="1200" kern="1400">
                <a:ln>
                  <a:noFill/>
                </a:ln>
                <a:solidFill>
                  <a:srgbClr val="000000"/>
                </a:solidFill>
                <a:effectLst/>
                <a:latin typeface="Arial Black" panose="020B0A04020102020204" pitchFamily="34" charset="0"/>
              </a:rPr>
              <a:t>“The Lens Collectors </a:t>
            </a:r>
            <a:r>
              <a:rPr lang="en-GB" sz="1200" kern="1400" err="1">
                <a:ln>
                  <a:noFill/>
                </a:ln>
                <a:solidFill>
                  <a:srgbClr val="000000"/>
                </a:solidFill>
                <a:effectLst/>
                <a:latin typeface="Arial Black" panose="020B0A04020102020204" pitchFamily="34" charset="0"/>
              </a:rPr>
              <a:t>Vademecum</a:t>
            </a:r>
            <a:r>
              <a:rPr lang="en-GB" sz="1200" kern="1400">
                <a:ln>
                  <a:noFill/>
                </a:ln>
                <a:solidFill>
                  <a:srgbClr val="000000"/>
                </a:solidFill>
                <a:effectLst/>
                <a:latin typeface="Arial Black" panose="020B0A04020102020204" pitchFamily="34" charset="0"/>
              </a:rPr>
              <a:t>” (based on work of Matt Wilkinson)</a:t>
            </a:r>
            <a:endParaRPr lang="en-GB" sz="1000" kern="1400">
              <a:ln>
                <a:noFill/>
              </a:ln>
              <a:solidFill>
                <a:srgbClr val="000000"/>
              </a:solidFill>
              <a:effectLst/>
              <a:latin typeface="Arial Black" panose="020B0A04020102020204" pitchFamily="34" charset="0"/>
            </a:endParaRPr>
          </a:p>
          <a:p>
            <a:pPr algn="ctr"/>
            <a:r>
              <a:rPr lang="en-GB" sz="1200" kern="1400">
                <a:ln>
                  <a:noFill/>
                </a:ln>
                <a:solidFill>
                  <a:srgbClr val="000000"/>
                </a:solidFill>
                <a:effectLst/>
                <a:latin typeface="Arial Black" panose="020B0A04020102020204" pitchFamily="34" charset="0"/>
              </a:rPr>
              <a:t>and “Optics” by Arthur Cox</a:t>
            </a:r>
            <a:endParaRPr lang="en-GB" sz="1000" kern="1400">
              <a:ln>
                <a:noFill/>
              </a:ln>
              <a:solidFill>
                <a:srgbClr val="000000"/>
              </a:solidFill>
              <a:effectLst/>
              <a:latin typeface="Arial Black" panose="020B0A04020102020204" pitchFamily="34" charset="0"/>
            </a:endParaRPr>
          </a:p>
          <a:p>
            <a:r>
              <a:rPr lang="en-GB" sz="1000" kern="1400">
                <a:ln>
                  <a:noFill/>
                </a:ln>
                <a:solidFill>
                  <a:srgbClr val="000000"/>
                </a:solidFill>
                <a:effectLst/>
                <a:latin typeface="Arial Black" panose="020B0A04020102020204" pitchFamily="34" charset="0"/>
              </a:rPr>
              <a:t> </a:t>
            </a:r>
          </a:p>
        </p:txBody>
      </p:sp>
    </p:spTree>
    <p:extLst>
      <p:ext uri="{BB962C8B-B14F-4D97-AF65-F5344CB8AC3E}">
        <p14:creationId xmlns:p14="http://schemas.microsoft.com/office/powerpoint/2010/main" val="1142875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B15849-1F4F-45E5-BFB4-B0E95E9E97BA}"/>
              </a:ext>
            </a:extLst>
          </p:cNvPr>
          <p:cNvSpPr txBox="1"/>
          <p:nvPr/>
        </p:nvSpPr>
        <p:spPr>
          <a:xfrm>
            <a:off x="51052" y="913984"/>
            <a:ext cx="7236069" cy="1015663"/>
          </a:xfrm>
          <a:prstGeom prst="rect">
            <a:avLst/>
          </a:prstGeom>
          <a:noFill/>
        </p:spPr>
        <p:txBody>
          <a:bodyPr wrap="square" rtlCol="0">
            <a:spAutoFit/>
          </a:bodyPr>
          <a:lstStyle/>
          <a:p>
            <a:r>
              <a:rPr lang="en-GB" sz="1200" b="1">
                <a:latin typeface="Arial Black" panose="020B0A04020102020204" pitchFamily="34" charset="0"/>
              </a:rPr>
              <a:t>· 1948 ROYTAL F3.5 WAS PRODUCED FOR THE KERSHAW CURLEW III IN A </a:t>
            </a:r>
          </a:p>
          <a:p>
            <a:r>
              <a:rPr lang="en-GB" sz="1200" b="1">
                <a:latin typeface="Arial Black" panose="020B0A04020102020204" pitchFamily="34" charset="0"/>
              </a:rPr>
              <a:t>	TALYKRON SHUTTER - ALSO MANUFACTURED BY TTH.</a:t>
            </a:r>
          </a:p>
          <a:p>
            <a:r>
              <a:rPr lang="en-GB">
                <a:latin typeface="Arial Black" panose="020B0A04020102020204" pitchFamily="34" charset="0"/>
              </a:rPr>
              <a:t> </a:t>
            </a:r>
          </a:p>
          <a:p>
            <a:endParaRPr lang="en-GB">
              <a:latin typeface="Arial Black" panose="020B0A04020102020204" pitchFamily="34" charset="0"/>
            </a:endParaRPr>
          </a:p>
        </p:txBody>
      </p:sp>
      <p:pic>
        <p:nvPicPr>
          <p:cNvPr id="10243" name="Picture 3">
            <a:extLst>
              <a:ext uri="{FF2B5EF4-FFF2-40B4-BE49-F238E27FC236}">
                <a16:creationId xmlns:a16="http://schemas.microsoft.com/office/drawing/2014/main" id="{7653800C-DBD8-4D45-9691-27D6682CF2C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89" y="1486128"/>
            <a:ext cx="4425100" cy="3711514"/>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 name="TextBox 2">
            <a:extLst>
              <a:ext uri="{FF2B5EF4-FFF2-40B4-BE49-F238E27FC236}">
                <a16:creationId xmlns:a16="http://schemas.microsoft.com/office/drawing/2014/main" id="{E73A5AA4-8EC2-44F6-87BB-6568707A99E5}"/>
              </a:ext>
            </a:extLst>
          </p:cNvPr>
          <p:cNvSpPr txBox="1"/>
          <p:nvPr/>
        </p:nvSpPr>
        <p:spPr>
          <a:xfrm>
            <a:off x="6890130" y="804485"/>
            <a:ext cx="4900247" cy="1015663"/>
          </a:xfrm>
          <a:prstGeom prst="rect">
            <a:avLst/>
          </a:prstGeom>
          <a:noFill/>
        </p:spPr>
        <p:txBody>
          <a:bodyPr wrap="square" rtlCol="0">
            <a:spAutoFit/>
          </a:bodyPr>
          <a:lstStyle/>
          <a:p>
            <a:r>
              <a:rPr lang="en-GB" sz="1200" b="1">
                <a:latin typeface="Arial Black" panose="020B0A04020102020204" pitchFamily="34" charset="0"/>
              </a:rPr>
              <a:t>· 1949 F2.8 ADOTAL LENS FOR THE KERSHAW PEREGRINE </a:t>
            </a:r>
            <a:r>
              <a:rPr lang="en-GB" sz="1200" b="1" err="1">
                <a:latin typeface="Arial Black" panose="020B0A04020102020204" pitchFamily="34" charset="0"/>
              </a:rPr>
              <a:t>lll</a:t>
            </a:r>
            <a:r>
              <a:rPr lang="en-GB" sz="1200" b="1">
                <a:latin typeface="Arial Black" panose="020B0A04020102020204" pitchFamily="34" charset="0"/>
              </a:rPr>
              <a:t> ALSO IN TTH SHUTTER</a:t>
            </a:r>
          </a:p>
          <a:p>
            <a:r>
              <a:rPr lang="en-GB">
                <a:latin typeface="Arial Black" panose="020B0A04020102020204" pitchFamily="34" charset="0"/>
              </a:rPr>
              <a:t> </a:t>
            </a:r>
          </a:p>
          <a:p>
            <a:endParaRPr lang="en-GB">
              <a:latin typeface="Arial Black" panose="020B0A04020102020204" pitchFamily="34" charset="0"/>
            </a:endParaRPr>
          </a:p>
        </p:txBody>
      </p:sp>
      <p:pic>
        <p:nvPicPr>
          <p:cNvPr id="10244" name="Picture 4">
            <a:extLst>
              <a:ext uri="{FF2B5EF4-FFF2-40B4-BE49-F238E27FC236}">
                <a16:creationId xmlns:a16="http://schemas.microsoft.com/office/drawing/2014/main" id="{433721D4-8A3B-4A7D-89F4-C69A04294E3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64043" y="4547578"/>
            <a:ext cx="2163228" cy="20858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245" name="Picture 5">
            <a:extLst>
              <a:ext uri="{FF2B5EF4-FFF2-40B4-BE49-F238E27FC236}">
                <a16:creationId xmlns:a16="http://schemas.microsoft.com/office/drawing/2014/main" id="{6930AA95-0085-4655-BEBA-8F76C78663C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6480339" y="947528"/>
            <a:ext cx="4061024" cy="4605112"/>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4" name="TextBox 3">
            <a:extLst>
              <a:ext uri="{FF2B5EF4-FFF2-40B4-BE49-F238E27FC236}">
                <a16:creationId xmlns:a16="http://schemas.microsoft.com/office/drawing/2014/main" id="{E648A14D-C4DA-46DF-BC94-EFE832BC1462}"/>
              </a:ext>
            </a:extLst>
          </p:cNvPr>
          <p:cNvSpPr txBox="1"/>
          <p:nvPr/>
        </p:nvSpPr>
        <p:spPr>
          <a:xfrm>
            <a:off x="727895" y="393911"/>
            <a:ext cx="5172635" cy="369332"/>
          </a:xfrm>
          <a:prstGeom prst="rect">
            <a:avLst/>
          </a:prstGeom>
          <a:noFill/>
        </p:spPr>
        <p:txBody>
          <a:bodyPr wrap="square" rtlCol="0">
            <a:spAutoFit/>
          </a:bodyPr>
          <a:lstStyle/>
          <a:p>
            <a:r>
              <a:rPr lang="en-GB" b="1" u="sng">
                <a:latin typeface="+mj-lt"/>
              </a:rPr>
              <a:t>TAYLOR </a:t>
            </a:r>
            <a:r>
              <a:rPr lang="en-GB" b="1" u="sng" err="1">
                <a:latin typeface="+mj-lt"/>
              </a:rPr>
              <a:t>TAYLOR</a:t>
            </a:r>
            <a:r>
              <a:rPr lang="en-GB" b="1" u="sng">
                <a:latin typeface="+mj-lt"/>
              </a:rPr>
              <a:t> HOBSON</a:t>
            </a:r>
          </a:p>
        </p:txBody>
      </p:sp>
      <p:pic>
        <p:nvPicPr>
          <p:cNvPr id="18433" name="Picture 1"/>
          <p:cNvPicPr>
            <a:picLocks noChangeAspect="1" noChangeArrowheads="1"/>
          </p:cNvPicPr>
          <p:nvPr/>
        </p:nvPicPr>
        <p:blipFill>
          <a:blip r:embed="rId6" cstate="print"/>
          <a:srcRect/>
          <a:stretch>
            <a:fillRect/>
          </a:stretch>
        </p:blipFill>
        <p:spPr bwMode="auto">
          <a:xfrm>
            <a:off x="9498430" y="4947403"/>
            <a:ext cx="2244391" cy="1654437"/>
          </a:xfrm>
          <a:prstGeom prst="rect">
            <a:avLst/>
          </a:prstGeom>
          <a:noFill/>
          <a:ln w="3175" algn="in">
            <a:solidFill>
              <a:srgbClr val="000000"/>
            </a:solidFill>
            <a:miter lim="800000"/>
            <a:headEnd/>
            <a:tailEnd/>
          </a:ln>
          <a:effectLst/>
        </p:spPr>
      </p:pic>
    </p:spTree>
    <p:extLst>
      <p:ext uri="{BB962C8B-B14F-4D97-AF65-F5344CB8AC3E}">
        <p14:creationId xmlns:p14="http://schemas.microsoft.com/office/powerpoint/2010/main" val="23626974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5490B3-E7F5-46A8-A537-51872C159CD9}"/>
              </a:ext>
            </a:extLst>
          </p:cNvPr>
          <p:cNvSpPr txBox="1"/>
          <p:nvPr/>
        </p:nvSpPr>
        <p:spPr>
          <a:xfrm>
            <a:off x="3014108" y="754523"/>
            <a:ext cx="3789484" cy="1754326"/>
          </a:xfrm>
          <a:prstGeom prst="rect">
            <a:avLst/>
          </a:prstGeom>
          <a:noFill/>
        </p:spPr>
        <p:txBody>
          <a:bodyPr wrap="square" rtlCol="0">
            <a:spAutoFit/>
          </a:bodyPr>
          <a:lstStyle/>
          <a:p>
            <a:pPr algn="ctr"/>
            <a:r>
              <a:rPr lang="en-GB" sz="1200">
                <a:latin typeface="Arial Black" panose="020B0A04020102020204" pitchFamily="34" charset="0"/>
              </a:rPr>
              <a:t>· ENVOY WIDE ANGLE CAMERAS MADE BY PHOTO DEVELOPMENTS AND MARKETED BY ILFORD USED A TTH Series </a:t>
            </a:r>
            <a:r>
              <a:rPr lang="en-GB" sz="1200" err="1">
                <a:latin typeface="Arial Black" panose="020B0A04020102020204" pitchFamily="34" charset="0"/>
              </a:rPr>
              <a:t>VIIb</a:t>
            </a:r>
            <a:r>
              <a:rPr lang="en-GB" sz="1200">
                <a:latin typeface="Arial Black" panose="020B0A04020102020204" pitchFamily="34" charset="0"/>
              </a:rPr>
              <a:t>  f 6.0 64mm LENS IN A VARIETY OF SHUTTERS SUCH AS AGIFOLD, EPSILON AND SYNCHRO COMPUR</a:t>
            </a:r>
          </a:p>
          <a:p>
            <a:r>
              <a:rPr lang="en-GB">
                <a:latin typeface="Arial Black" panose="020B0A04020102020204" pitchFamily="34" charset="0"/>
              </a:rPr>
              <a:t> </a:t>
            </a:r>
          </a:p>
          <a:p>
            <a:endParaRPr lang="en-GB">
              <a:latin typeface="Arial Black" panose="020B0A04020102020204" pitchFamily="34" charset="0"/>
            </a:endParaRPr>
          </a:p>
        </p:txBody>
      </p:sp>
      <p:pic>
        <p:nvPicPr>
          <p:cNvPr id="11266" name="Picture 2">
            <a:extLst>
              <a:ext uri="{FF2B5EF4-FFF2-40B4-BE49-F238E27FC236}">
                <a16:creationId xmlns:a16="http://schemas.microsoft.com/office/drawing/2014/main" id="{C8F2F23F-13DB-49F6-BA7E-D0E5761A2F6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67798" y="381724"/>
            <a:ext cx="2994902" cy="32919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 name="TextBox 2">
            <a:extLst>
              <a:ext uri="{FF2B5EF4-FFF2-40B4-BE49-F238E27FC236}">
                <a16:creationId xmlns:a16="http://schemas.microsoft.com/office/drawing/2014/main" id="{B9170503-B963-41F3-BE9C-35C8A5DC76D8}"/>
              </a:ext>
            </a:extLst>
          </p:cNvPr>
          <p:cNvSpPr txBox="1"/>
          <p:nvPr/>
        </p:nvSpPr>
        <p:spPr>
          <a:xfrm>
            <a:off x="3775925" y="2274307"/>
            <a:ext cx="2693194" cy="1754326"/>
          </a:xfrm>
          <a:prstGeom prst="rect">
            <a:avLst/>
          </a:prstGeom>
          <a:noFill/>
        </p:spPr>
        <p:txBody>
          <a:bodyPr wrap="square" rtlCol="0">
            <a:spAutoFit/>
          </a:bodyPr>
          <a:lstStyle/>
          <a:p>
            <a:r>
              <a:rPr lang="en-GB" sz="1200" b="1">
                <a:latin typeface="Arial Black" panose="020B0A04020102020204" pitchFamily="34" charset="0"/>
              </a:rPr>
              <a:t> </a:t>
            </a:r>
            <a:endParaRPr lang="en-GB" sz="1200">
              <a:latin typeface="Arial Black" panose="020B0A04020102020204" pitchFamily="34" charset="0"/>
            </a:endParaRPr>
          </a:p>
          <a:p>
            <a:r>
              <a:rPr lang="en-GB">
                <a:latin typeface="Arial Black" panose="020B0A04020102020204" pitchFamily="34" charset="0"/>
              </a:rPr>
              <a:t> </a:t>
            </a:r>
            <a:r>
              <a:rPr lang="en-GB" sz="1200" b="1">
                <a:latin typeface="Arial Black" panose="020B0A04020102020204" pitchFamily="34" charset="0"/>
              </a:rPr>
              <a:t> </a:t>
            </a:r>
          </a:p>
          <a:p>
            <a:r>
              <a:rPr lang="en-GB" sz="1200" b="1">
                <a:latin typeface="Arial Black" panose="020B0A04020102020204" pitchFamily="34" charset="0"/>
              </a:rPr>
              <a:t>1950’S TTH  CINE LENSES FITTED TO BELL &amp; HOWELL 16mm CINE CAMERAS </a:t>
            </a:r>
          </a:p>
          <a:p>
            <a:r>
              <a:rPr lang="en-GB" sz="1200" b="1">
                <a:latin typeface="Arial Black" panose="020B0A04020102020204" pitchFamily="34" charset="0"/>
              </a:rPr>
              <a:t>	</a:t>
            </a:r>
          </a:p>
          <a:p>
            <a:r>
              <a:rPr lang="en-GB" sz="1200">
                <a:latin typeface="Arial Black" panose="020B0A04020102020204" pitchFamily="34" charset="0"/>
              </a:rPr>
              <a:t> </a:t>
            </a:r>
          </a:p>
          <a:p>
            <a:endParaRPr lang="en-GB">
              <a:latin typeface="Arial Black" panose="020B0A04020102020204" pitchFamily="34" charset="0"/>
            </a:endParaRPr>
          </a:p>
        </p:txBody>
      </p:sp>
      <p:pic>
        <p:nvPicPr>
          <p:cNvPr id="11267" name="Picture 3">
            <a:extLst>
              <a:ext uri="{FF2B5EF4-FFF2-40B4-BE49-F238E27FC236}">
                <a16:creationId xmlns:a16="http://schemas.microsoft.com/office/drawing/2014/main" id="{81E1FD27-49AD-4073-86E3-17AD67B3A52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890" y="561474"/>
            <a:ext cx="2469698" cy="2727158"/>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1268" name="Picture 4">
            <a:extLst>
              <a:ext uri="{FF2B5EF4-FFF2-40B4-BE49-F238E27FC236}">
                <a16:creationId xmlns:a16="http://schemas.microsoft.com/office/drawing/2014/main" id="{19871DED-F2E2-4F00-B18D-85C7C74F7FC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5011" y="3840580"/>
            <a:ext cx="1733550" cy="1076325"/>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1269" name="Picture 5" descr="BELL">
            <a:extLst>
              <a:ext uri="{FF2B5EF4-FFF2-40B4-BE49-F238E27FC236}">
                <a16:creationId xmlns:a16="http://schemas.microsoft.com/office/drawing/2014/main" id="{3C05D53A-6934-4B63-9356-587DFB519AB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00272" y="3633480"/>
            <a:ext cx="3384550" cy="2538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4" name="TextBox 3">
            <a:extLst>
              <a:ext uri="{FF2B5EF4-FFF2-40B4-BE49-F238E27FC236}">
                <a16:creationId xmlns:a16="http://schemas.microsoft.com/office/drawing/2014/main" id="{A1427C09-9EBA-4213-BC96-A3ED19F487BE}"/>
              </a:ext>
            </a:extLst>
          </p:cNvPr>
          <p:cNvSpPr txBox="1"/>
          <p:nvPr/>
        </p:nvSpPr>
        <p:spPr>
          <a:xfrm>
            <a:off x="272715" y="3282516"/>
            <a:ext cx="1995854" cy="830997"/>
          </a:xfrm>
          <a:prstGeom prst="rect">
            <a:avLst/>
          </a:prstGeom>
          <a:noFill/>
        </p:spPr>
        <p:txBody>
          <a:bodyPr wrap="square" rtlCol="0">
            <a:spAutoFit/>
          </a:bodyPr>
          <a:lstStyle/>
          <a:p>
            <a:r>
              <a:rPr lang="en-GB" b="1">
                <a:latin typeface="Arial Black" panose="020B0A04020102020204" pitchFamily="34" charset="0"/>
              </a:rPr>
              <a:t>·</a:t>
            </a:r>
            <a:r>
              <a:rPr lang="en-GB" sz="1200" b="1">
                <a:latin typeface="Arial Black" panose="020B0A04020102020204" pitchFamily="34" charset="0"/>
              </a:rPr>
              <a:t> THE ONE INCH TTH f1.9 SERITAL </a:t>
            </a:r>
          </a:p>
          <a:p>
            <a:endParaRPr lang="en-GB">
              <a:latin typeface="Arial Black" panose="020B0A04020102020204" pitchFamily="34" charset="0"/>
            </a:endParaRPr>
          </a:p>
        </p:txBody>
      </p:sp>
      <p:sp>
        <p:nvSpPr>
          <p:cNvPr id="5" name="TextBox 4">
            <a:extLst>
              <a:ext uri="{FF2B5EF4-FFF2-40B4-BE49-F238E27FC236}">
                <a16:creationId xmlns:a16="http://schemas.microsoft.com/office/drawing/2014/main" id="{C299DC5E-4F89-44D4-AE42-1A6FD47CB07E}"/>
              </a:ext>
            </a:extLst>
          </p:cNvPr>
          <p:cNvSpPr txBox="1"/>
          <p:nvPr/>
        </p:nvSpPr>
        <p:spPr>
          <a:xfrm>
            <a:off x="428260" y="5158154"/>
            <a:ext cx="1933146" cy="830997"/>
          </a:xfrm>
          <a:prstGeom prst="rect">
            <a:avLst/>
          </a:prstGeom>
          <a:noFill/>
        </p:spPr>
        <p:txBody>
          <a:bodyPr wrap="square" rtlCol="0">
            <a:spAutoFit/>
          </a:bodyPr>
          <a:lstStyle/>
          <a:p>
            <a:r>
              <a:rPr lang="en-GB" b="1">
                <a:latin typeface="Arial Black" panose="020B0A04020102020204" pitchFamily="34" charset="0"/>
              </a:rPr>
              <a:t>·</a:t>
            </a:r>
            <a:r>
              <a:rPr lang="en-GB" sz="1200" b="1">
                <a:latin typeface="Arial Black" panose="020B0A04020102020204" pitchFamily="34" charset="0"/>
              </a:rPr>
              <a:t> THE TWO INCH F3.5 TTH TELEKINIC</a:t>
            </a:r>
          </a:p>
          <a:p>
            <a:endParaRPr lang="en-GB">
              <a:latin typeface="Arial Black" panose="020B0A04020102020204" pitchFamily="34" charset="0"/>
            </a:endParaRPr>
          </a:p>
        </p:txBody>
      </p:sp>
      <p:sp>
        <p:nvSpPr>
          <p:cNvPr id="6" name="TextBox 5">
            <a:extLst>
              <a:ext uri="{FF2B5EF4-FFF2-40B4-BE49-F238E27FC236}">
                <a16:creationId xmlns:a16="http://schemas.microsoft.com/office/drawing/2014/main" id="{983F47F3-FE88-403E-82E3-3945ABDA7FA3}"/>
              </a:ext>
            </a:extLst>
          </p:cNvPr>
          <p:cNvSpPr txBox="1"/>
          <p:nvPr/>
        </p:nvSpPr>
        <p:spPr>
          <a:xfrm>
            <a:off x="7236069" y="4178911"/>
            <a:ext cx="4527671" cy="2831544"/>
          </a:xfrm>
          <a:prstGeom prst="rect">
            <a:avLst/>
          </a:prstGeom>
          <a:noFill/>
        </p:spPr>
        <p:txBody>
          <a:bodyPr wrap="square" rtlCol="0">
            <a:spAutoFit/>
          </a:bodyPr>
          <a:lstStyle/>
          <a:p>
            <a:pPr algn="ctr"/>
            <a:r>
              <a:rPr lang="en-GB" sz="1600" dirty="0">
                <a:latin typeface="Arial Black" panose="020B0A04020102020204" pitchFamily="34" charset="0"/>
              </a:rPr>
              <a:t>MPP MICROFLEX MICRONAR LENSES WERE MADE BY TTH TO SPECIFICATIONS FROM MPP WHO ASSEMBLED AND MOUNTED THEM.</a:t>
            </a:r>
          </a:p>
          <a:p>
            <a:r>
              <a:rPr lang="en-GB" sz="1200" dirty="0">
                <a:latin typeface="Arial Black" panose="020B0A04020102020204" pitchFamily="34" charset="0"/>
              </a:rPr>
              <a:t>	</a:t>
            </a:r>
          </a:p>
          <a:p>
            <a:r>
              <a:rPr lang="en-GB" sz="1200" dirty="0">
                <a:latin typeface="Arial Black" panose="020B0A04020102020204" pitchFamily="34" charset="0"/>
              </a:rPr>
              <a:t>	NB SOME SOURCES SAY THE MICROFLEX USED SPECIALLY SELECTED ROSS LENSES. THIS WAS REFUTED BY BASIL SKINNER AUTHOR OF </a:t>
            </a:r>
            <a:r>
              <a:rPr lang="en-GB" sz="1200" i="1" dirty="0">
                <a:latin typeface="Arial Black" panose="020B0A04020102020204" pitchFamily="34" charset="0"/>
              </a:rPr>
              <a:t>The MPP Story </a:t>
            </a:r>
            <a:r>
              <a:rPr lang="en-GB" sz="1200" dirty="0">
                <a:latin typeface="Arial Black" panose="020B0A04020102020204" pitchFamily="34" charset="0"/>
              </a:rPr>
              <a:t>WHO	 HAD SPOKEN TO EX EMPLOYEES OF MPP AND OWNER AJ DELL HIMSELF</a:t>
            </a:r>
          </a:p>
          <a:p>
            <a:r>
              <a:rPr lang="en-GB" sz="1200" dirty="0">
                <a:latin typeface="Arial Black" panose="020B0A04020102020204" pitchFamily="34" charset="0"/>
              </a:rPr>
              <a:t> </a:t>
            </a:r>
          </a:p>
          <a:p>
            <a:endParaRPr lang="en-GB" dirty="0">
              <a:latin typeface="Arial Black" panose="020B0A04020102020204" pitchFamily="34" charset="0"/>
            </a:endParaRPr>
          </a:p>
        </p:txBody>
      </p:sp>
      <p:sp>
        <p:nvSpPr>
          <p:cNvPr id="8" name="TextBox 7">
            <a:extLst>
              <a:ext uri="{FF2B5EF4-FFF2-40B4-BE49-F238E27FC236}">
                <a16:creationId xmlns:a16="http://schemas.microsoft.com/office/drawing/2014/main" id="{6F0735D2-FB1D-498C-8B8C-FDF2157C1A76}"/>
              </a:ext>
            </a:extLst>
          </p:cNvPr>
          <p:cNvSpPr txBox="1"/>
          <p:nvPr/>
        </p:nvSpPr>
        <p:spPr>
          <a:xfrm>
            <a:off x="604279" y="244146"/>
            <a:ext cx="3639669" cy="369332"/>
          </a:xfrm>
          <a:prstGeom prst="rect">
            <a:avLst/>
          </a:prstGeom>
          <a:noFill/>
        </p:spPr>
        <p:txBody>
          <a:bodyPr wrap="square" rtlCol="0">
            <a:spAutoFit/>
          </a:bodyPr>
          <a:lstStyle/>
          <a:p>
            <a:r>
              <a:rPr lang="en-GB" b="1" u="sng">
                <a:latin typeface="+mj-lt"/>
              </a:rPr>
              <a:t>TAYLOR </a:t>
            </a:r>
            <a:r>
              <a:rPr lang="en-GB" b="1" u="sng" err="1">
                <a:latin typeface="+mj-lt"/>
              </a:rPr>
              <a:t>TAYLOR</a:t>
            </a:r>
            <a:r>
              <a:rPr lang="en-GB" b="1" u="sng">
                <a:latin typeface="+mj-lt"/>
              </a:rPr>
              <a:t> HOBSON</a:t>
            </a:r>
          </a:p>
        </p:txBody>
      </p:sp>
      <p:pic>
        <p:nvPicPr>
          <p:cNvPr id="16385" name="Picture 1"/>
          <p:cNvPicPr>
            <a:picLocks noChangeAspect="1" noChangeArrowheads="1"/>
          </p:cNvPicPr>
          <p:nvPr/>
        </p:nvPicPr>
        <p:blipFill>
          <a:blip r:embed="rId7" cstate="print"/>
          <a:srcRect/>
          <a:stretch>
            <a:fillRect/>
          </a:stretch>
        </p:blipFill>
        <p:spPr bwMode="auto">
          <a:xfrm>
            <a:off x="320842" y="5781675"/>
            <a:ext cx="2454444" cy="1076325"/>
          </a:xfrm>
          <a:prstGeom prst="rect">
            <a:avLst/>
          </a:prstGeom>
          <a:noFill/>
          <a:ln w="3175" algn="in">
            <a:solidFill>
              <a:srgbClr val="000000"/>
            </a:solidFill>
            <a:miter lim="800000"/>
            <a:headEnd/>
            <a:tailEnd/>
          </a:ln>
          <a:effectLst/>
        </p:spPr>
      </p:pic>
    </p:spTree>
    <p:extLst>
      <p:ext uri="{BB962C8B-B14F-4D97-AF65-F5344CB8AC3E}">
        <p14:creationId xmlns:p14="http://schemas.microsoft.com/office/powerpoint/2010/main" val="3435604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F7809-CF39-4539-A4E0-355328F40161}"/>
              </a:ext>
            </a:extLst>
          </p:cNvPr>
          <p:cNvSpPr>
            <a:spLocks noGrp="1"/>
          </p:cNvSpPr>
          <p:nvPr>
            <p:ph type="title"/>
          </p:nvPr>
        </p:nvSpPr>
        <p:spPr>
          <a:xfrm>
            <a:off x="215150" y="2743200"/>
            <a:ext cx="5853953" cy="5701551"/>
          </a:xfrm>
        </p:spPr>
        <p:txBody>
          <a:bodyPr>
            <a:normAutofit fontScale="90000"/>
          </a:bodyPr>
          <a:lstStyle/>
          <a:p>
            <a:pPr>
              <a:lnSpc>
                <a:spcPct val="150000"/>
              </a:lnSpc>
            </a:pPr>
            <a:br>
              <a:rPr lang="en-GB" sz="1200" b="1" u="sng"/>
            </a:br>
            <a:br>
              <a:rPr lang="en-GB" sz="1200" b="1" u="sng"/>
            </a:br>
            <a:br>
              <a:rPr lang="en-GB" sz="1200" b="1" u="sng"/>
            </a:br>
            <a:br>
              <a:rPr lang="en-GB" sz="1200" b="1"/>
            </a:br>
            <a:r>
              <a:rPr lang="en-GB" sz="1200" b="1"/>
              <a:t>HAD TALENTED DESIGNERS INCLUDING</a:t>
            </a:r>
            <a:br>
              <a:rPr lang="en-GB" sz="1200" b="1" u="sng"/>
            </a:br>
            <a:r>
              <a:rPr lang="en-GB" sz="1200" b="1"/>
              <a:t>ARTHUR WARMISHAN FOR MOST OF THE CENTURY, </a:t>
            </a:r>
            <a:br>
              <a:rPr lang="en-GB" sz="1200" b="1"/>
            </a:br>
            <a:r>
              <a:rPr lang="en-GB" sz="1200" b="1"/>
              <a:t>ARTHUR COX (AUTHOR OF A BOOK ON PHOTOGRAPIC OPTICS) , </a:t>
            </a:r>
            <a:br>
              <a:rPr lang="en-GB" sz="1200" b="1"/>
            </a:br>
            <a:r>
              <a:rPr lang="en-GB" sz="1200" b="1"/>
              <a:t>HW LEE WHO LATER BECAME AN INDEPENDENT DESIGNER FOR    DALLMEYER AND OTHERS . </a:t>
            </a:r>
            <a:br>
              <a:rPr lang="en-GB" sz="1200" b="1"/>
            </a:br>
            <a:r>
              <a:rPr lang="en-GB" sz="1200" b="1"/>
              <a:t>PETER MERIGOLD WHO WORKED WITH DOROTHY AND HILDA WEAVER USING AN ELLIOTT 402 COMPUTER TO RE-DESIGN SOME OF THE OLDER LENSES.</a:t>
            </a:r>
            <a:br>
              <a:rPr lang="en-GB" sz="1200" b="1"/>
            </a:br>
            <a:r>
              <a:rPr lang="en-GB" sz="1200" b="1"/>
              <a:t>GORDON COOK JOINED FROM ROSS  SPECIALISING IN ZOOM LENSES AND PERSONALLY AWARDED AN “OSCAR” IN 1989</a:t>
            </a:r>
            <a:br>
              <a:rPr lang="en-GB" sz="1200" b="1"/>
            </a:br>
            <a:r>
              <a:rPr lang="en-GB" sz="1200" b="1"/>
              <a:t>CHARLES WYNNE WHO LEFT TO JOIN WRAY AND LATER HELD THE OPTICS CHAIR AT IMPERIAL COLLEGE </a:t>
            </a:r>
            <a:br>
              <a:rPr lang="en-GB" sz="1200" b="1"/>
            </a:br>
            <a:r>
              <a:rPr lang="en-GB" sz="1600" b="1"/>
              <a:t> </a:t>
            </a:r>
            <a:br>
              <a:rPr lang="en-GB" sz="1600" b="1"/>
            </a:br>
            <a:r>
              <a:rPr lang="en-GB" sz="1600" b="1"/>
              <a:t>TTH ARE STILL IN BUSINESS AS “COOKE OPTICS” </a:t>
            </a:r>
            <a:br>
              <a:rPr lang="en-GB" sz="1200" b="1"/>
            </a:br>
            <a:br>
              <a:rPr lang="en-GB" sz="1200" b="1"/>
            </a:br>
            <a:r>
              <a:rPr lang="en-GB" sz="1200" b="1"/>
              <a:t> </a:t>
            </a:r>
            <a:r>
              <a:rPr lang="en-GB" sz="1600" b="1"/>
              <a:t>February 9, 2012, Cooke Optics were awarded an Oscar statuette “for continuing innovation in the design, development and manufacture of advanced camera lenses that have helped define the look of motion pictures over the last century”</a:t>
            </a:r>
            <a:br>
              <a:rPr lang="en-GB" sz="1600" b="1"/>
            </a:br>
            <a:br>
              <a:rPr lang="en-GB" sz="1600" b="1"/>
            </a:br>
            <a:br>
              <a:rPr lang="en-GB" sz="1200" b="1"/>
            </a:br>
            <a:br>
              <a:rPr lang="en-GB" sz="1200" b="1"/>
            </a:br>
            <a:br>
              <a:rPr lang="en-GB" sz="1200" b="1"/>
            </a:br>
            <a:br>
              <a:rPr lang="en-GB" sz="1200" b="1"/>
            </a:br>
            <a:br>
              <a:rPr lang="en-GB" sz="1200" b="1"/>
            </a:br>
            <a:br>
              <a:rPr lang="en-GB" sz="1200" b="1"/>
            </a:br>
            <a:br>
              <a:rPr lang="en-GB" sz="1200" b="1"/>
            </a:br>
            <a:br>
              <a:rPr lang="en-GB" sz="1200" b="1"/>
            </a:br>
            <a:br>
              <a:rPr lang="en-GB" sz="1200" b="1"/>
            </a:br>
            <a:br>
              <a:rPr lang="en-GB" sz="1200" b="1"/>
            </a:br>
            <a:br>
              <a:rPr lang="en-GB" sz="1200" b="1"/>
            </a:br>
            <a:br>
              <a:rPr lang="en-GB" sz="1200" b="1"/>
            </a:br>
            <a:r>
              <a:rPr lang="en-GB" sz="1200" b="1"/>
              <a:t> IN 2018 COOKE WERE TAKEN OVER BY ANOTHER BRITISH COMPANY CALEDONIA INVESTMENTS</a:t>
            </a:r>
            <a:br>
              <a:rPr lang="en-GB"/>
            </a:br>
            <a:r>
              <a:rPr lang="en-GB"/>
              <a:t> </a:t>
            </a:r>
            <a:br>
              <a:rPr lang="en-GB"/>
            </a:br>
            <a:br>
              <a:rPr lang="en-GB" sz="1100"/>
            </a:br>
            <a:r>
              <a:rPr lang="en-GB" sz="1100"/>
              <a:t> </a:t>
            </a:r>
            <a:br>
              <a:rPr lang="en-GB" sz="1100"/>
            </a:br>
            <a:endParaRPr lang="en-GB" sz="1100"/>
          </a:p>
        </p:txBody>
      </p:sp>
      <p:pic>
        <p:nvPicPr>
          <p:cNvPr id="12290" name="Picture 2">
            <a:extLst>
              <a:ext uri="{FF2B5EF4-FFF2-40B4-BE49-F238E27FC236}">
                <a16:creationId xmlns:a16="http://schemas.microsoft.com/office/drawing/2014/main" id="{C170CBA8-2C63-4F07-AE46-B9EDCEF3E35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60" r="16606" b="-1"/>
          <a:stretch/>
        </p:blipFill>
        <p:spPr bwMode="auto">
          <a:xfrm>
            <a:off x="6122896" y="392205"/>
            <a:ext cx="5853953" cy="6116170"/>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 name="TextBox 4">
            <a:extLst>
              <a:ext uri="{FF2B5EF4-FFF2-40B4-BE49-F238E27FC236}">
                <a16:creationId xmlns:a16="http://schemas.microsoft.com/office/drawing/2014/main" id="{4B1FD6C2-4FB5-42B0-9A70-41FC7B216FCC}"/>
              </a:ext>
            </a:extLst>
          </p:cNvPr>
          <p:cNvSpPr txBox="1"/>
          <p:nvPr/>
        </p:nvSpPr>
        <p:spPr>
          <a:xfrm>
            <a:off x="89647" y="211869"/>
            <a:ext cx="3550024" cy="369332"/>
          </a:xfrm>
          <a:prstGeom prst="rect">
            <a:avLst/>
          </a:prstGeom>
          <a:noFill/>
        </p:spPr>
        <p:txBody>
          <a:bodyPr wrap="square" rtlCol="0">
            <a:spAutoFit/>
          </a:bodyPr>
          <a:lstStyle/>
          <a:p>
            <a:r>
              <a:rPr lang="en-GB">
                <a:latin typeface="+mj-lt"/>
              </a:rPr>
              <a:t>TAYLOR </a:t>
            </a:r>
            <a:r>
              <a:rPr lang="en-GB" err="1">
                <a:latin typeface="+mj-lt"/>
              </a:rPr>
              <a:t>TAYLOR</a:t>
            </a:r>
            <a:r>
              <a:rPr lang="en-GB">
                <a:latin typeface="+mj-lt"/>
              </a:rPr>
              <a:t> HOBSON</a:t>
            </a:r>
          </a:p>
        </p:txBody>
      </p:sp>
    </p:spTree>
    <p:extLst>
      <p:ext uri="{BB962C8B-B14F-4D97-AF65-F5344CB8AC3E}">
        <p14:creationId xmlns:p14="http://schemas.microsoft.com/office/powerpoint/2010/main" val="36053698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1F0EC-C4CE-4340-86CF-08B90BA2B626}"/>
              </a:ext>
            </a:extLst>
          </p:cNvPr>
          <p:cNvSpPr>
            <a:spLocks noGrp="1"/>
          </p:cNvSpPr>
          <p:nvPr>
            <p:ph type="title"/>
          </p:nvPr>
        </p:nvSpPr>
        <p:spPr/>
        <p:txBody>
          <a:bodyPr/>
          <a:lstStyle/>
          <a:p>
            <a:r>
              <a:rPr lang="en-GB" dirty="0"/>
              <a:t> </a:t>
            </a:r>
          </a:p>
        </p:txBody>
      </p:sp>
      <p:pic>
        <p:nvPicPr>
          <p:cNvPr id="5" name="Picture Placeholder 4">
            <a:extLst>
              <a:ext uri="{FF2B5EF4-FFF2-40B4-BE49-F238E27FC236}">
                <a16:creationId xmlns:a16="http://schemas.microsoft.com/office/drawing/2014/main" id="{2D6F48E3-F75C-4199-9039-D7452D1DE28B}"/>
              </a:ext>
            </a:extLst>
          </p:cNvPr>
          <p:cNvPicPr>
            <a:picLocks noGrp="1" noChangeAspect="1"/>
          </p:cNvPicPr>
          <p:nvPr>
            <p:ph type="pic" idx="1"/>
          </p:nvPr>
        </p:nvPicPr>
        <p:blipFill>
          <a:blip r:embed="rId2"/>
          <a:srcRect l="7759" r="7759"/>
          <a:stretch>
            <a:fillRect/>
          </a:stretch>
        </p:blipFill>
        <p:spPr>
          <a:xfrm>
            <a:off x="7214677" y="798512"/>
            <a:ext cx="4587025" cy="3442982"/>
          </a:xfrm>
          <a:prstGeom prst="rect">
            <a:avLst/>
          </a:prstGeom>
        </p:spPr>
      </p:pic>
      <p:sp>
        <p:nvSpPr>
          <p:cNvPr id="7" name="Text Placeholder 6">
            <a:extLst>
              <a:ext uri="{FF2B5EF4-FFF2-40B4-BE49-F238E27FC236}">
                <a16:creationId xmlns:a16="http://schemas.microsoft.com/office/drawing/2014/main" id="{F5AE7DFB-3476-44D3-9448-E7DCF61DB5AB}"/>
              </a:ext>
            </a:extLst>
          </p:cNvPr>
          <p:cNvSpPr>
            <a:spLocks noGrp="1"/>
          </p:cNvSpPr>
          <p:nvPr>
            <p:ph type="body" sz="half" idx="2"/>
          </p:nvPr>
        </p:nvSpPr>
        <p:spPr>
          <a:xfrm>
            <a:off x="390298" y="271244"/>
            <a:ext cx="6260873" cy="1377942"/>
          </a:xfrm>
        </p:spPr>
        <p:txBody>
          <a:bodyPr>
            <a:normAutofit/>
          </a:bodyPr>
          <a:lstStyle/>
          <a:p>
            <a:r>
              <a:rPr lang="en-GB" sz="1800" u="sng" dirty="0"/>
              <a:t>WRAY</a:t>
            </a:r>
            <a:r>
              <a:rPr lang="en-GB" dirty="0"/>
              <a:t> </a:t>
            </a:r>
            <a:r>
              <a:rPr lang="en-GB" sz="1400" dirty="0"/>
              <a:t>WAS FOUNDED IN 1850 </a:t>
            </a:r>
            <a:r>
              <a:rPr lang="en-GB" sz="1200" b="1" dirty="0">
                <a:latin typeface="Arial Rounded MT Bold" panose="020F0704030504030204" pitchFamily="34" charset="0"/>
              </a:rPr>
              <a:t>BY SOLICITOR &amp; AMATEUR ASTRONOMER W.WRAY WHO PRODUCED TELESCOPES OF UP TO ABOUT 8” DIAMETER AT HIS HOME ON LUDGATE HILL. PHOTOGRAPHIC LENSES  WERE MADE FROM ABOUT 1879 INCLUDING SOME OF THE FIRST ANASTIGMATS</a:t>
            </a:r>
            <a:r>
              <a:rPr lang="en-GB" sz="1400" dirty="0">
                <a:latin typeface="Arial Rounded MT Bold" panose="020F0704030504030204" pitchFamily="34" charset="0"/>
              </a:rPr>
              <a:t>.</a:t>
            </a:r>
          </a:p>
          <a:p>
            <a:r>
              <a:rPr lang="en-GB" sz="1400" dirty="0">
                <a:latin typeface="Arial Rounded MT Bold" panose="020F0704030504030204" pitchFamily="34" charset="0"/>
              </a:rPr>
              <a:t>This article is based upon “A Short History of Wray” by Arthur William Smith 1850-1871 who was their last Managing Director</a:t>
            </a:r>
          </a:p>
        </p:txBody>
      </p:sp>
      <p:sp>
        <p:nvSpPr>
          <p:cNvPr id="9" name="TextBox 8">
            <a:extLst>
              <a:ext uri="{FF2B5EF4-FFF2-40B4-BE49-F238E27FC236}">
                <a16:creationId xmlns:a16="http://schemas.microsoft.com/office/drawing/2014/main" id="{F4355B86-3565-42F0-8FF6-B1D081D29B93}"/>
              </a:ext>
            </a:extLst>
          </p:cNvPr>
          <p:cNvSpPr txBox="1"/>
          <p:nvPr/>
        </p:nvSpPr>
        <p:spPr>
          <a:xfrm>
            <a:off x="390298" y="1698176"/>
            <a:ext cx="6758441" cy="4937570"/>
          </a:xfrm>
          <a:prstGeom prst="rect">
            <a:avLst/>
          </a:prstGeom>
          <a:noFill/>
        </p:spPr>
        <p:txBody>
          <a:bodyPr wrap="square">
            <a:spAutoFit/>
          </a:bodyPr>
          <a:lstStyle/>
          <a:p>
            <a:pPr>
              <a:lnSpc>
                <a:spcPct val="120000"/>
              </a:lnSpc>
            </a:pPr>
            <a:r>
              <a:rPr lang="en-GB" sz="1400" b="1" u="sng" dirty="0"/>
              <a:t>1879 </a:t>
            </a:r>
            <a:r>
              <a:rPr lang="en-GB" sz="1400" b="1" dirty="0"/>
              <a:t>EARLY LENSES WERE PORTRAIT (PETZVAL) TYPE FOLLOWED BY RAPID RECTILINEAR DESIGNS.</a:t>
            </a:r>
          </a:p>
          <a:p>
            <a:pPr>
              <a:lnSpc>
                <a:spcPct val="120000"/>
              </a:lnSpc>
            </a:pPr>
            <a:r>
              <a:rPr lang="en-GB" sz="1400" b="1" u="sng" dirty="0"/>
              <a:t>1890 </a:t>
            </a:r>
            <a:r>
              <a:rPr lang="en-GB" sz="1400" b="1" dirty="0"/>
              <a:t>THE PLATYSTIGMAT SYMMETRICAL ANASTIGMAT WAS INTRODUCED. BARIUM JENA GLASS WAS UNSTABLE AND CRYSTALLISED MAKING THE LENSES USELESS AFTER A FEW YEARS.</a:t>
            </a:r>
          </a:p>
          <a:p>
            <a:pPr>
              <a:lnSpc>
                <a:spcPct val="120000"/>
              </a:lnSpc>
            </a:pPr>
            <a:r>
              <a:rPr lang="en-GB" sz="1400" b="1" dirty="0"/>
              <a:t>1908 ALBERT SMITH JOINED FROM ROSS TO MANAGE THE BUSINESS AND THE FIRM AMALGAMATED WITH BINOCULAR MAKERS AITCHISON</a:t>
            </a:r>
            <a:endParaRPr lang="en-GB" sz="1400" dirty="0"/>
          </a:p>
          <a:p>
            <a:pPr>
              <a:lnSpc>
                <a:spcPct val="120000"/>
              </a:lnSpc>
            </a:pPr>
            <a:r>
              <a:rPr lang="en-GB" sz="1400" u="sng" dirty="0"/>
              <a:t> </a:t>
            </a:r>
            <a:r>
              <a:rPr lang="en-GB" sz="1400" b="1" u="sng" dirty="0"/>
              <a:t>1910 </a:t>
            </a:r>
            <a:r>
              <a:rPr lang="en-GB" sz="1400" b="1" dirty="0"/>
              <a:t>WRAY RELOCATED TO PECKHAM AND THEN IN 1915 TO BROMLEY</a:t>
            </a:r>
            <a:endParaRPr lang="en-GB" sz="1400" dirty="0"/>
          </a:p>
          <a:p>
            <a:pPr>
              <a:lnSpc>
                <a:spcPct val="120000"/>
              </a:lnSpc>
            </a:pPr>
            <a:r>
              <a:rPr lang="en-GB" sz="1400" b="1" u="sng" dirty="0"/>
              <a:t>WW1 </a:t>
            </a:r>
            <a:r>
              <a:rPr lang="en-GB" sz="1400" b="1" dirty="0"/>
              <a:t>WRAY WERE MAJOR SUPPLIERS OF BINOCULARS TO THE ARMED FORCES</a:t>
            </a:r>
            <a:endParaRPr lang="en-GB" sz="1400" dirty="0"/>
          </a:p>
          <a:p>
            <a:pPr>
              <a:lnSpc>
                <a:spcPct val="120000"/>
              </a:lnSpc>
            </a:pPr>
            <a:r>
              <a:rPr lang="en-GB" sz="1400" b="1" u="sng" dirty="0"/>
              <a:t>1919 </a:t>
            </a:r>
            <a:r>
              <a:rPr lang="en-GB" sz="1400" b="1" dirty="0"/>
              <a:t>ARTHUR SMITH THE SON OF ALBERT JOINED THE COMPANY AND BECAME THEIR LENS DESIGNER  AND MADE A DIRECTOR IN 1928.</a:t>
            </a:r>
            <a:endParaRPr lang="en-GB" sz="1400" dirty="0"/>
          </a:p>
          <a:p>
            <a:pPr>
              <a:lnSpc>
                <a:spcPct val="120000"/>
              </a:lnSpc>
            </a:pPr>
            <a:r>
              <a:rPr lang="en-GB" sz="1400" u="sng" dirty="0"/>
              <a:t> </a:t>
            </a:r>
            <a:r>
              <a:rPr lang="en-GB" sz="1400" b="1" u="sng" dirty="0"/>
              <a:t>1920’S </a:t>
            </a:r>
            <a:r>
              <a:rPr lang="en-GB" sz="1400" b="1" dirty="0"/>
              <a:t>WRAY LENSES WERE USED ON KODAK, KERSHAW AND N&amp;G  CAMERAS</a:t>
            </a:r>
            <a:endParaRPr lang="en-GB" sz="1400" dirty="0"/>
          </a:p>
          <a:p>
            <a:pPr>
              <a:lnSpc>
                <a:spcPct val="220000"/>
              </a:lnSpc>
            </a:pPr>
            <a:r>
              <a:rPr lang="en-GB" sz="1400" b="1" dirty="0"/>
              <a:t>PLUSTRAR AND LUSTRAR LENSES OF MANY TYPES WERE MADE.</a:t>
            </a:r>
            <a:endParaRPr lang="en-GB" sz="1400" dirty="0"/>
          </a:p>
          <a:p>
            <a:pPr>
              <a:lnSpc>
                <a:spcPct val="120000"/>
              </a:lnSpc>
            </a:pPr>
            <a:r>
              <a:rPr lang="en-GB" sz="1400" b="1" u="sng" dirty="0"/>
              <a:t>WW2 </a:t>
            </a:r>
            <a:r>
              <a:rPr lang="en-GB" sz="1400" b="1" dirty="0"/>
              <a:t>WRAY MANUFACTURED ALL THE BINOCULARS USED BY THE RAF PLUS  “BIG    BERTHA” 36 INCH LENSES AND GUN SIGHTS.</a:t>
            </a:r>
          </a:p>
          <a:p>
            <a:pPr>
              <a:lnSpc>
                <a:spcPct val="120000"/>
              </a:lnSpc>
            </a:pPr>
            <a:r>
              <a:rPr lang="en-GB" sz="1400" dirty="0"/>
              <a:t> </a:t>
            </a:r>
          </a:p>
        </p:txBody>
      </p:sp>
      <p:sp>
        <p:nvSpPr>
          <p:cNvPr id="6" name="TextBox 5">
            <a:extLst>
              <a:ext uri="{FF2B5EF4-FFF2-40B4-BE49-F238E27FC236}">
                <a16:creationId xmlns:a16="http://schemas.microsoft.com/office/drawing/2014/main" id="{D68E6933-D404-4405-A71C-73BB89A4DA21}"/>
              </a:ext>
            </a:extLst>
          </p:cNvPr>
          <p:cNvSpPr txBox="1"/>
          <p:nvPr/>
        </p:nvSpPr>
        <p:spPr>
          <a:xfrm>
            <a:off x="7545637" y="4241494"/>
            <a:ext cx="4536141" cy="307777"/>
          </a:xfrm>
          <a:prstGeom prst="rect">
            <a:avLst/>
          </a:prstGeom>
          <a:noFill/>
        </p:spPr>
        <p:txBody>
          <a:bodyPr wrap="square" rtlCol="0">
            <a:spAutoFit/>
          </a:bodyPr>
          <a:lstStyle/>
          <a:p>
            <a:pPr algn="ctr"/>
            <a:r>
              <a:rPr lang="en-GB" sz="1400" b="1" dirty="0">
                <a:latin typeface="+mj-lt"/>
              </a:rPr>
              <a:t>THE PLATYSTIGMAT LENS</a:t>
            </a:r>
          </a:p>
        </p:txBody>
      </p:sp>
    </p:spTree>
    <p:extLst>
      <p:ext uri="{BB962C8B-B14F-4D97-AF65-F5344CB8AC3E}">
        <p14:creationId xmlns:p14="http://schemas.microsoft.com/office/powerpoint/2010/main" val="23788026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FB9016AB-1536-4743-842E-F872F0FC9CC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30818" y="4044793"/>
            <a:ext cx="3744782" cy="2434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4099" name="Picture 3">
            <a:extLst>
              <a:ext uri="{FF2B5EF4-FFF2-40B4-BE49-F238E27FC236}">
                <a16:creationId xmlns:a16="http://schemas.microsoft.com/office/drawing/2014/main" id="{D8C15630-CC1D-44ED-ABB6-0B38C049056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87414" y="689585"/>
            <a:ext cx="1908175" cy="1323975"/>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4100" name="Picture 4">
            <a:extLst>
              <a:ext uri="{FF2B5EF4-FFF2-40B4-BE49-F238E27FC236}">
                <a16:creationId xmlns:a16="http://schemas.microsoft.com/office/drawing/2014/main" id="{4730F444-68E9-4362-B2E8-3BA99640F2D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63270" y="2619700"/>
            <a:ext cx="1798982" cy="1282700"/>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 name="Text Box 5">
            <a:extLst>
              <a:ext uri="{FF2B5EF4-FFF2-40B4-BE49-F238E27FC236}">
                <a16:creationId xmlns:a16="http://schemas.microsoft.com/office/drawing/2014/main" id="{774966A6-04FA-4783-BED9-A1ACE1D91EF7}"/>
              </a:ext>
            </a:extLst>
          </p:cNvPr>
          <p:cNvSpPr txBox="1">
            <a:spLocks noChangeArrowheads="1"/>
          </p:cNvSpPr>
          <p:nvPr/>
        </p:nvSpPr>
        <p:spPr bwMode="auto">
          <a:xfrm>
            <a:off x="8965855" y="129208"/>
            <a:ext cx="2232025" cy="468312"/>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a:ln>
                  <a:noFill/>
                </a:ln>
                <a:solidFill>
                  <a:srgbClr val="000000"/>
                </a:solidFill>
                <a:effectLst/>
                <a:latin typeface="Arial Black" panose="020B0A04020102020204" pitchFamily="34" charset="0"/>
              </a:rPr>
              <a:t>WRAYFLEX UNILITE.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a:ln>
                  <a:noFill/>
                </a:ln>
                <a:solidFill>
                  <a:srgbClr val="000000"/>
                </a:solidFill>
                <a:effectLst/>
                <a:latin typeface="Arial Black" panose="020B0A04020102020204" pitchFamily="34" charset="0"/>
              </a:rPr>
              <a:t>F2.0  50mm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 Box 6">
            <a:extLst>
              <a:ext uri="{FF2B5EF4-FFF2-40B4-BE49-F238E27FC236}">
                <a16:creationId xmlns:a16="http://schemas.microsoft.com/office/drawing/2014/main" id="{FDA1BB90-C14F-4019-8BE9-DABECF03810C}"/>
              </a:ext>
            </a:extLst>
          </p:cNvPr>
          <p:cNvSpPr txBox="1">
            <a:spLocks noChangeArrowheads="1"/>
          </p:cNvSpPr>
          <p:nvPr/>
        </p:nvSpPr>
        <p:spPr bwMode="auto">
          <a:xfrm>
            <a:off x="9344026" y="2105439"/>
            <a:ext cx="1620838" cy="438978"/>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a:ln>
                  <a:noFill/>
                </a:ln>
                <a:solidFill>
                  <a:srgbClr val="000000"/>
                </a:solidFill>
                <a:effectLst/>
                <a:latin typeface="Arial Black" panose="020B0A04020102020204" pitchFamily="34" charset="0"/>
              </a:rPr>
              <a:t>WRAYFLEX UNILUX f2.8 50mm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3EC2B8B9-21E6-4347-8A9C-615C47098A10}"/>
              </a:ext>
            </a:extLst>
          </p:cNvPr>
          <p:cNvSpPr/>
          <p:nvPr/>
        </p:nvSpPr>
        <p:spPr>
          <a:xfrm>
            <a:off x="0" y="327025"/>
            <a:ext cx="7124700" cy="1754326"/>
          </a:xfrm>
          <a:prstGeom prst="rect">
            <a:avLst/>
          </a:prstGeom>
        </p:spPr>
        <p:txBody>
          <a:bodyPr wrap="square">
            <a:spAutoFit/>
          </a:bodyPr>
          <a:lstStyle/>
          <a:p>
            <a:r>
              <a:rPr lang="en-GB" sz="1200" u="sng" kern="1400">
                <a:solidFill>
                  <a:srgbClr val="000000"/>
                </a:solidFill>
                <a:latin typeface="Times New Roman" panose="02020603050405020304" pitchFamily="18" charset="0"/>
              </a:rPr>
              <a:t> </a:t>
            </a:r>
            <a:r>
              <a:rPr lang="en-GB" sz="1200" u="sng" kern="1400">
                <a:solidFill>
                  <a:srgbClr val="000000"/>
                </a:solidFill>
                <a:latin typeface="Arial Black" panose="020B0A04020102020204" pitchFamily="34" charset="0"/>
              </a:rPr>
              <a:t>1942 </a:t>
            </a:r>
            <a:r>
              <a:rPr lang="en-GB" sz="1200" kern="1400">
                <a:solidFill>
                  <a:srgbClr val="000000"/>
                </a:solidFill>
                <a:latin typeface="Arial Black" panose="020B0A04020102020204" pitchFamily="34" charset="0"/>
              </a:rPr>
              <a:t>CHARLES WYNNE JOINED WRAY FROM TAYLOR </a:t>
            </a:r>
            <a:r>
              <a:rPr lang="en-GB" sz="1200" kern="1400" err="1">
                <a:solidFill>
                  <a:srgbClr val="000000"/>
                </a:solidFill>
                <a:latin typeface="Arial Black" panose="020B0A04020102020204" pitchFamily="34" charset="0"/>
              </a:rPr>
              <a:t>TAYLOR</a:t>
            </a:r>
            <a:r>
              <a:rPr lang="en-GB" sz="1200" kern="1400">
                <a:solidFill>
                  <a:srgbClr val="000000"/>
                </a:solidFill>
                <a:latin typeface="Arial Black" panose="020B0A04020102020204" pitchFamily="34" charset="0"/>
              </a:rPr>
              <a:t> HOBSON</a:t>
            </a:r>
          </a:p>
          <a:p>
            <a:endParaRPr lang="en-GB" sz="1200" kern="1400">
              <a:solidFill>
                <a:srgbClr val="000000"/>
              </a:solidFill>
              <a:latin typeface="Arial Black" panose="020B0A04020102020204" pitchFamily="34" charset="0"/>
            </a:endParaRPr>
          </a:p>
          <a:p>
            <a:r>
              <a:rPr lang="en-GB" sz="1200" kern="1400">
                <a:solidFill>
                  <a:srgbClr val="000000"/>
                </a:solidFill>
                <a:latin typeface="Arial Black" panose="020B0A04020102020204" pitchFamily="34" charset="0"/>
              </a:rPr>
              <a:t> HE RE-DESIGNED LENSES AND PIONEERED COMPUTER AIDED DESIGN</a:t>
            </a:r>
          </a:p>
          <a:p>
            <a:endParaRPr lang="en-GB" sz="1200" kern="1400">
              <a:solidFill>
                <a:srgbClr val="000000"/>
              </a:solidFill>
              <a:latin typeface="Arial Black" panose="020B0A04020102020204" pitchFamily="34" charset="0"/>
            </a:endParaRPr>
          </a:p>
          <a:p>
            <a:r>
              <a:rPr lang="en-GB" sz="1200" kern="1400">
                <a:solidFill>
                  <a:srgbClr val="000000"/>
                </a:solidFill>
                <a:latin typeface="Arial Black" panose="020B0A04020102020204" pitchFamily="34" charset="0"/>
              </a:rPr>
              <a:t>HE IMPROVED  AND SIMPLIFIED THE CLASSIC “DOUBLE GAUSS DESIGN”</a:t>
            </a:r>
          </a:p>
          <a:p>
            <a:endParaRPr lang="en-GB" sz="1200" kern="1400">
              <a:solidFill>
                <a:srgbClr val="000000"/>
              </a:solidFill>
              <a:latin typeface="Times New Roman" panose="02020603050405020304" pitchFamily="18" charset="0"/>
            </a:endParaRPr>
          </a:p>
          <a:p>
            <a:r>
              <a:rPr lang="en-GB" sz="1200" kern="1400">
                <a:solidFill>
                  <a:srgbClr val="000000"/>
                </a:solidFill>
                <a:latin typeface="Times New Roman" panose="02020603050405020304" pitchFamily="18" charset="0"/>
              </a:rPr>
              <a:t> </a:t>
            </a:r>
            <a:r>
              <a:rPr lang="en-GB" sz="1200" kern="1400">
                <a:solidFill>
                  <a:srgbClr val="000000"/>
                </a:solidFill>
                <a:latin typeface="Arial Black" panose="020B0A04020102020204" pitchFamily="34" charset="0"/>
              </a:rPr>
              <a:t>RESULT OF THIS WAS THE PATENTED FIVE ELEMENT “UNILITE” LENS WHICH IN 50mm FORM WAS THE STANDARD LENS FOR THE WRAYFLEX</a:t>
            </a:r>
            <a:endParaRPr lang="en-GB" sz="1200" kern="1400">
              <a:solidFill>
                <a:srgbClr val="000000"/>
              </a:solidFill>
              <a:latin typeface="Times New Roman" panose="02020603050405020304" pitchFamily="18" charset="0"/>
            </a:endParaRPr>
          </a:p>
          <a:p>
            <a:r>
              <a:rPr lang="en-GB" sz="1200" kern="1400">
                <a:solidFill>
                  <a:srgbClr val="000000"/>
                </a:solidFill>
                <a:latin typeface="Times New Roman" panose="02020603050405020304" pitchFamily="18" charset="0"/>
              </a:rPr>
              <a:t> </a:t>
            </a:r>
          </a:p>
        </p:txBody>
      </p:sp>
      <p:sp>
        <p:nvSpPr>
          <p:cNvPr id="8" name="Rectangle 7">
            <a:extLst>
              <a:ext uri="{FF2B5EF4-FFF2-40B4-BE49-F238E27FC236}">
                <a16:creationId xmlns:a16="http://schemas.microsoft.com/office/drawing/2014/main" id="{F1B98C34-3669-4A71-8934-DCC4BFB94263}"/>
              </a:ext>
            </a:extLst>
          </p:cNvPr>
          <p:cNvSpPr/>
          <p:nvPr/>
        </p:nvSpPr>
        <p:spPr>
          <a:xfrm>
            <a:off x="458811" y="2196548"/>
            <a:ext cx="7124699" cy="4247317"/>
          </a:xfrm>
          <a:prstGeom prst="rect">
            <a:avLst/>
          </a:prstGeom>
        </p:spPr>
        <p:txBody>
          <a:bodyPr wrap="square">
            <a:spAutoFit/>
          </a:bodyPr>
          <a:lstStyle/>
          <a:p>
            <a:pPr marL="359994" indent="-359994"/>
            <a:r>
              <a:rPr lang="en-GB" sz="1200" kern="1400" dirty="0">
                <a:solidFill>
                  <a:srgbClr val="000000"/>
                </a:solidFill>
                <a:latin typeface="+mj-lt"/>
              </a:rPr>
              <a:t>AN ALTERNATIVE STANDARD LENS WAS THE F2.8 FOUR ELEMENT UNILUX </a:t>
            </a:r>
          </a:p>
          <a:p>
            <a:pPr marL="359994" indent="-359994"/>
            <a:endParaRPr lang="en-GB" sz="1200" kern="1400" dirty="0">
              <a:solidFill>
                <a:srgbClr val="000000"/>
              </a:solidFill>
              <a:latin typeface="+mj-lt"/>
            </a:endParaRPr>
          </a:p>
          <a:p>
            <a:pPr marL="359994" indent="-359994"/>
            <a:endParaRPr lang="en-GB" sz="1200" kern="1400" dirty="0">
              <a:solidFill>
                <a:srgbClr val="000000"/>
              </a:solidFill>
              <a:latin typeface="+mj-lt"/>
            </a:endParaRPr>
          </a:p>
          <a:p>
            <a:pPr marL="359994" indent="-359994"/>
            <a:r>
              <a:rPr lang="en-GB" sz="1200" kern="1400" dirty="0">
                <a:solidFill>
                  <a:srgbClr val="000000"/>
                </a:solidFill>
                <a:latin typeface="+mj-lt"/>
              </a:rPr>
              <a:t>OTHER WRAYFLEX LENSES WERE THE </a:t>
            </a:r>
          </a:p>
          <a:p>
            <a:pPr marL="359994" indent="-359994"/>
            <a:r>
              <a:rPr lang="en-GB" sz="1200" kern="1400" dirty="0">
                <a:solidFill>
                  <a:srgbClr val="000000"/>
                </a:solidFill>
                <a:latin typeface="+mj-lt"/>
              </a:rPr>
              <a:t>35mm f3.5 WIDE ANGLE LENS.    </a:t>
            </a:r>
          </a:p>
          <a:p>
            <a:pPr marL="359994" indent="-359994"/>
            <a:r>
              <a:rPr lang="en-GB" sz="1200" kern="1400" dirty="0">
                <a:solidFill>
                  <a:srgbClr val="000000"/>
                </a:solidFill>
                <a:latin typeface="+mj-lt"/>
              </a:rPr>
              <a:t>9cm f4.0 LUSTRAR AND  13.5cm f4.0 LUSTRAR.   </a:t>
            </a:r>
          </a:p>
          <a:p>
            <a:pPr marL="359994" indent="-359994"/>
            <a:endParaRPr lang="en-GB" sz="1200" kern="1400" dirty="0">
              <a:solidFill>
                <a:srgbClr val="000000"/>
              </a:solidFill>
              <a:latin typeface="+mj-lt"/>
            </a:endParaRPr>
          </a:p>
          <a:p>
            <a:pPr marL="359994" indent="-359994"/>
            <a:endParaRPr lang="en-GB" sz="1200" kern="1400" dirty="0">
              <a:solidFill>
                <a:srgbClr val="000000"/>
              </a:solidFill>
              <a:latin typeface="+mj-lt"/>
            </a:endParaRPr>
          </a:p>
          <a:p>
            <a:pPr marL="359994" indent="-359994"/>
            <a:r>
              <a:rPr lang="en-GB" sz="1200" kern="1400" dirty="0">
                <a:solidFill>
                  <a:srgbClr val="000000"/>
                </a:solidFill>
                <a:latin typeface="+mj-lt"/>
              </a:rPr>
              <a:t>WRAY’S “PRISMASCOPE” SPOTTING TELESCOPE </a:t>
            </a:r>
          </a:p>
          <a:p>
            <a:pPr marL="359994" indent="-359994"/>
            <a:r>
              <a:rPr lang="en-GB" sz="1200" kern="1400" dirty="0">
                <a:solidFill>
                  <a:srgbClr val="000000"/>
                </a:solidFill>
                <a:latin typeface="+mj-lt"/>
              </a:rPr>
              <a:t>WAS MADE AVAILABLE WITH AN ADAPTOR </a:t>
            </a:r>
          </a:p>
          <a:p>
            <a:pPr marL="359994" indent="-359994"/>
            <a:r>
              <a:rPr lang="en-GB" sz="1200" kern="1400" dirty="0">
                <a:solidFill>
                  <a:srgbClr val="000000"/>
                </a:solidFill>
                <a:latin typeface="+mj-lt"/>
              </a:rPr>
              <a:t>FOR THE WRAYFLEX AND OTHER SLR’S </a:t>
            </a:r>
          </a:p>
          <a:p>
            <a:pPr marL="359994" indent="-359994"/>
            <a:endParaRPr lang="en-GB" sz="1000" kern="1400" dirty="0">
              <a:solidFill>
                <a:srgbClr val="000000"/>
              </a:solidFill>
              <a:latin typeface="+mj-lt"/>
            </a:endParaRPr>
          </a:p>
          <a:p>
            <a:pPr marL="359994" indent="-359994"/>
            <a:endParaRPr lang="en-GB" sz="1000" kern="1400" dirty="0">
              <a:solidFill>
                <a:srgbClr val="000000"/>
              </a:solidFill>
              <a:latin typeface="+mj-lt"/>
            </a:endParaRPr>
          </a:p>
          <a:p>
            <a:pPr marL="359994" indent="-359994"/>
            <a:endParaRPr lang="en-GB" sz="1000" kern="1400" dirty="0">
              <a:solidFill>
                <a:srgbClr val="000000"/>
              </a:solidFill>
              <a:latin typeface="+mj-lt"/>
            </a:endParaRPr>
          </a:p>
          <a:p>
            <a:pPr marL="359994" indent="-359994"/>
            <a:endParaRPr lang="en-GB" sz="1200" kern="1400" dirty="0">
              <a:solidFill>
                <a:srgbClr val="000000"/>
              </a:solidFill>
              <a:latin typeface="+mj-lt"/>
            </a:endParaRPr>
          </a:p>
          <a:p>
            <a:pPr marL="359994" indent="-359994"/>
            <a:r>
              <a:rPr lang="en-GB" sz="1200" kern="1400" dirty="0">
                <a:solidFill>
                  <a:srgbClr val="000000"/>
                </a:solidFill>
                <a:latin typeface="+mj-lt"/>
              </a:rPr>
              <a:t> </a:t>
            </a:r>
          </a:p>
          <a:p>
            <a:pPr marL="359994" indent="-359994"/>
            <a:r>
              <a:rPr lang="en-GB" sz="1200" kern="1400" dirty="0">
                <a:solidFill>
                  <a:srgbClr val="000000"/>
                </a:solidFill>
                <a:latin typeface="+mj-lt"/>
              </a:rPr>
              <a:t>THE ROYAL NAVY ORDERED BATCHES OF WRAY 35mm LENSES FOR  THE REID. THESE WERE ADAPTED WRAYFLEX LENSES WITH LEICA REGISTER AND NOT BEING “COUPLED” PROBABLY INTENDED FOR THE REID I ?</a:t>
            </a:r>
          </a:p>
          <a:p>
            <a:pPr marL="359994" indent="-359994"/>
            <a:endParaRPr lang="en-GB" sz="1200" kern="1400" dirty="0">
              <a:solidFill>
                <a:srgbClr val="000000"/>
              </a:solidFill>
              <a:latin typeface="+mj-lt"/>
            </a:endParaRPr>
          </a:p>
          <a:p>
            <a:pPr marL="359994" indent="-359994"/>
            <a:r>
              <a:rPr lang="en-GB" sz="1200" kern="1400" dirty="0">
                <a:solidFill>
                  <a:srgbClr val="000000"/>
                </a:solidFill>
                <a:latin typeface="+mj-lt"/>
              </a:rPr>
              <a:t> THE PECKHAM WRAY CAMERA USED A 135mm f4.8 LUSTRAR AS DID SOME MPP</a:t>
            </a:r>
          </a:p>
          <a:p>
            <a:r>
              <a:rPr lang="en-GB" sz="1200" kern="1400" dirty="0">
                <a:solidFill>
                  <a:srgbClr val="000000"/>
                </a:solidFill>
                <a:latin typeface="+mj-lt"/>
              </a:rPr>
              <a:t>	MICROPRESS CAMERAS</a:t>
            </a:r>
          </a:p>
          <a:p>
            <a:r>
              <a:rPr lang="en-GB" sz="1200" kern="1400" dirty="0">
                <a:solidFill>
                  <a:srgbClr val="000000"/>
                </a:solidFill>
                <a:latin typeface="Times New Roman" panose="02020603050405020304" pitchFamily="18" charset="0"/>
              </a:rPr>
              <a:t> </a:t>
            </a:r>
          </a:p>
        </p:txBody>
      </p:sp>
      <p:sp>
        <p:nvSpPr>
          <p:cNvPr id="10" name="TextBox 9"/>
          <p:cNvSpPr txBox="1"/>
          <p:nvPr/>
        </p:nvSpPr>
        <p:spPr>
          <a:xfrm>
            <a:off x="7871791" y="6480313"/>
            <a:ext cx="3846444" cy="307777"/>
          </a:xfrm>
          <a:prstGeom prst="rect">
            <a:avLst/>
          </a:prstGeom>
          <a:noFill/>
        </p:spPr>
        <p:txBody>
          <a:bodyPr wrap="square" rtlCol="0">
            <a:spAutoFit/>
          </a:bodyPr>
          <a:lstStyle/>
          <a:p>
            <a:r>
              <a:rPr lang="en-GB" sz="1400">
                <a:latin typeface="+mj-lt"/>
              </a:rPr>
              <a:t>     THE PECKHAM WRAY CAMERA</a:t>
            </a:r>
          </a:p>
        </p:txBody>
      </p:sp>
      <p:pic>
        <p:nvPicPr>
          <p:cNvPr id="10242" name="Picture 2" descr="http://www.monocular.info/bilder/pr_scope10x.jpg"/>
          <p:cNvPicPr>
            <a:picLocks noChangeAspect="1" noChangeArrowheads="1"/>
          </p:cNvPicPr>
          <p:nvPr/>
        </p:nvPicPr>
        <p:blipFill>
          <a:blip r:embed="rId6" cstate="print"/>
          <a:srcRect/>
          <a:stretch>
            <a:fillRect/>
          </a:stretch>
        </p:blipFill>
        <p:spPr bwMode="auto">
          <a:xfrm>
            <a:off x="5799460" y="3088012"/>
            <a:ext cx="1863564" cy="1628775"/>
          </a:xfrm>
          <a:prstGeom prst="rect">
            <a:avLst/>
          </a:prstGeom>
          <a:noFill/>
        </p:spPr>
      </p:pic>
      <p:sp>
        <p:nvSpPr>
          <p:cNvPr id="13" name="TextBox 12"/>
          <p:cNvSpPr txBox="1"/>
          <p:nvPr/>
        </p:nvSpPr>
        <p:spPr>
          <a:xfrm>
            <a:off x="0" y="0"/>
            <a:ext cx="3021496" cy="369332"/>
          </a:xfrm>
          <a:prstGeom prst="rect">
            <a:avLst/>
          </a:prstGeom>
          <a:noFill/>
        </p:spPr>
        <p:txBody>
          <a:bodyPr wrap="square" rtlCol="0">
            <a:spAutoFit/>
          </a:bodyPr>
          <a:lstStyle/>
          <a:p>
            <a:r>
              <a:rPr lang="en-GB" b="1" u="sng"/>
              <a:t>WRAY</a:t>
            </a:r>
          </a:p>
        </p:txBody>
      </p:sp>
      <p:sp>
        <p:nvSpPr>
          <p:cNvPr id="2" name="AutoShape 2" descr="RESTORED WRAY N.S.R.A. PRISMSCOPE MONOCULAR | #248715598">
            <a:extLst>
              <a:ext uri="{FF2B5EF4-FFF2-40B4-BE49-F238E27FC236}">
                <a16:creationId xmlns:a16="http://schemas.microsoft.com/office/drawing/2014/main" id="{A6DE510E-A30A-4476-A4CE-CF4BB2CC309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4" name="Picture 2">
            <a:extLst>
              <a:ext uri="{FF2B5EF4-FFF2-40B4-BE49-F238E27FC236}">
                <a16:creationId xmlns:a16="http://schemas.microsoft.com/office/drawing/2014/main" id="{F267FC50-FC7A-472D-90AC-D35D9549ACE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5525328" y="2619700"/>
            <a:ext cx="2184562" cy="2298298"/>
          </a:xfrm>
          <a:prstGeom prst="rect">
            <a:avLst/>
          </a:prstGeom>
          <a:noFill/>
        </p:spPr>
      </p:pic>
    </p:spTree>
    <p:extLst>
      <p:ext uri="{BB962C8B-B14F-4D97-AF65-F5344CB8AC3E}">
        <p14:creationId xmlns:p14="http://schemas.microsoft.com/office/powerpoint/2010/main" val="38219611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a:extLst>
              <a:ext uri="{FF2B5EF4-FFF2-40B4-BE49-F238E27FC236}">
                <a16:creationId xmlns:a16="http://schemas.microsoft.com/office/drawing/2014/main" id="{F77409C1-3D61-4D51-9C04-85CA3E7371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26209" y="337253"/>
            <a:ext cx="2795644" cy="16589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4340" name="Picture 4">
            <a:extLst>
              <a:ext uri="{FF2B5EF4-FFF2-40B4-BE49-F238E27FC236}">
                <a16:creationId xmlns:a16="http://schemas.microsoft.com/office/drawing/2014/main" id="{06E770D2-B985-4D0E-9D09-D6EE7B1F371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02869" y="353298"/>
            <a:ext cx="2795644" cy="1626834"/>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4341" name="Picture 5">
            <a:extLst>
              <a:ext uri="{FF2B5EF4-FFF2-40B4-BE49-F238E27FC236}">
                <a16:creationId xmlns:a16="http://schemas.microsoft.com/office/drawing/2014/main" id="{2E61E095-6C56-47ED-BACC-CB43C7FB7A3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6037" y="2237302"/>
            <a:ext cx="1951726" cy="1518009"/>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 name="TextBox 4">
            <a:extLst>
              <a:ext uri="{FF2B5EF4-FFF2-40B4-BE49-F238E27FC236}">
                <a16:creationId xmlns:a16="http://schemas.microsoft.com/office/drawing/2014/main" id="{EE9D2D55-3A0D-40AB-8851-FA52CB9ACB85}"/>
              </a:ext>
            </a:extLst>
          </p:cNvPr>
          <p:cNvSpPr txBox="1"/>
          <p:nvPr/>
        </p:nvSpPr>
        <p:spPr>
          <a:xfrm>
            <a:off x="166048" y="-96847"/>
            <a:ext cx="4263411" cy="3093154"/>
          </a:xfrm>
          <a:prstGeom prst="rect">
            <a:avLst/>
          </a:prstGeom>
          <a:noFill/>
        </p:spPr>
        <p:txBody>
          <a:bodyPr wrap="square" rtlCol="0">
            <a:spAutoFit/>
          </a:bodyPr>
          <a:lstStyle/>
          <a:p>
            <a:pPr>
              <a:lnSpc>
                <a:spcPct val="150000"/>
              </a:lnSpc>
            </a:pPr>
            <a:r>
              <a:rPr lang="en-GB" u="sng" dirty="0">
                <a:latin typeface="Arial Black" panose="020B0A04020102020204" pitchFamily="34" charset="0"/>
              </a:rPr>
              <a:t>WRAY</a:t>
            </a:r>
            <a:r>
              <a:rPr lang="en-GB" dirty="0">
                <a:latin typeface="Arial Black" panose="020B0A04020102020204" pitchFamily="34" charset="0"/>
              </a:rPr>
              <a:t> </a:t>
            </a:r>
          </a:p>
          <a:p>
            <a:pPr>
              <a:lnSpc>
                <a:spcPct val="150000"/>
              </a:lnSpc>
            </a:pPr>
            <a:r>
              <a:rPr lang="en-GB" sz="1200" b="1" dirty="0">
                <a:latin typeface="Arial Black" panose="020B0A04020102020204" pitchFamily="34" charset="0"/>
              </a:rPr>
              <a:t>SOME LATE MODELS OF THE ILFORD ADVOCATE USED AN  f3.5 35mm LUSTRAR  LENS INSTEAD OF THE DALLMEYER THE SAME LENS DESIGN WAS USED FOR THE WRAY STEREOGRAPHIC WITH LENSES OF SLIGHTLY DIFFERENT FOCAL LENGTH CLAIMED AS AN ADVANTAGE</a:t>
            </a:r>
          </a:p>
          <a:p>
            <a:pPr>
              <a:lnSpc>
                <a:spcPct val="150000"/>
              </a:lnSpc>
            </a:pPr>
            <a:r>
              <a:rPr lang="en-GB" sz="1200" b="1" dirty="0">
                <a:latin typeface="Arial Black" panose="020B0A04020102020204" pitchFamily="34" charset="0"/>
              </a:rPr>
              <a:t> </a:t>
            </a:r>
          </a:p>
          <a:p>
            <a:endParaRPr lang="en-GB" sz="1200" b="1" dirty="0">
              <a:latin typeface="Arial Black" panose="020B0A04020102020204" pitchFamily="34" charset="0"/>
            </a:endParaRPr>
          </a:p>
          <a:p>
            <a:r>
              <a:rPr lang="en-GB" sz="1200" b="1" dirty="0">
                <a:latin typeface="Arial Black" panose="020B0A04020102020204" pitchFamily="34" charset="0"/>
              </a:rPr>
              <a:t> </a:t>
            </a:r>
          </a:p>
          <a:p>
            <a:endParaRPr lang="en-GB" dirty="0">
              <a:latin typeface="Arial Black" panose="020B0A04020102020204" pitchFamily="34" charset="0"/>
            </a:endParaRPr>
          </a:p>
        </p:txBody>
      </p:sp>
      <p:sp>
        <p:nvSpPr>
          <p:cNvPr id="6" name="TextBox 5">
            <a:extLst>
              <a:ext uri="{FF2B5EF4-FFF2-40B4-BE49-F238E27FC236}">
                <a16:creationId xmlns:a16="http://schemas.microsoft.com/office/drawing/2014/main" id="{617A6658-E4B0-4A83-BF32-5CFB90C61CA0}"/>
              </a:ext>
            </a:extLst>
          </p:cNvPr>
          <p:cNvSpPr txBox="1"/>
          <p:nvPr/>
        </p:nvSpPr>
        <p:spPr>
          <a:xfrm>
            <a:off x="2297752" y="2366097"/>
            <a:ext cx="9728200" cy="4801314"/>
          </a:xfrm>
          <a:prstGeom prst="rect">
            <a:avLst/>
          </a:prstGeom>
          <a:noFill/>
        </p:spPr>
        <p:txBody>
          <a:bodyPr wrap="square" rtlCol="0">
            <a:spAutoFit/>
          </a:bodyPr>
          <a:lstStyle/>
          <a:p>
            <a:pPr>
              <a:lnSpc>
                <a:spcPct val="150000"/>
              </a:lnSpc>
            </a:pPr>
            <a:r>
              <a:rPr lang="en-GB" sz="1200" u="sng" dirty="0">
                <a:latin typeface="Arial Black" panose="020B0A04020102020204" pitchFamily="34" charset="0"/>
              </a:rPr>
              <a:t>WRAY INTRODUCED SOME EXTREME APERTURE LENSES</a:t>
            </a:r>
            <a:endParaRPr lang="en-GB" sz="1200" dirty="0">
              <a:latin typeface="Arial Black" panose="020B0A04020102020204" pitchFamily="34" charset="0"/>
            </a:endParaRPr>
          </a:p>
          <a:p>
            <a:pPr>
              <a:lnSpc>
                <a:spcPct val="150000"/>
              </a:lnSpc>
            </a:pPr>
            <a:r>
              <a:rPr lang="en-GB" sz="1200" dirty="0">
                <a:latin typeface="Arial Black" panose="020B0A04020102020204" pitchFamily="34" charset="0"/>
              </a:rPr>
              <a:t>· THE f1.0 TO COPY OSCILLOSCOPE TRACES BASED ON THE UNILITE WITH TWO ADDITIONAL ELEMENTS IN FRONT OF THE IRIS  CORRECTED FOR BLUE GREEN SPECTRUM AND A 4:1 SUBJECT TO IMAGE RATIO. IT WAS USED IN SPECIALISED CAMERAS BY LANGHAM , SHACKMAN AND  OTHERS. THERE WAS ALSO A SUBSTANTIAL USA EXPORT BUSINESS</a:t>
            </a:r>
          </a:p>
          <a:p>
            <a:pPr>
              <a:lnSpc>
                <a:spcPct val="150000"/>
              </a:lnSpc>
            </a:pPr>
            <a:r>
              <a:rPr lang="en-GB" sz="1200" dirty="0">
                <a:latin typeface="Arial Black" panose="020B0A04020102020204" pitchFamily="34" charset="0"/>
              </a:rPr>
              <a:t>· 1962 ONE OF f0.71 PETZVAL DESIGN MADE FOR MASS CHEST X RAY SCREENING PROGRAMMES </a:t>
            </a:r>
          </a:p>
          <a:p>
            <a:pPr>
              <a:lnSpc>
                <a:spcPct val="150000"/>
              </a:lnSpc>
            </a:pPr>
            <a:r>
              <a:rPr lang="en-GB" sz="1200" dirty="0">
                <a:latin typeface="Arial Black" panose="020B0A04020102020204" pitchFamily="34" charset="0"/>
              </a:rPr>
              <a:t>· 1962 WRAY MERGED WITH HILGER &amp; WATTS </a:t>
            </a:r>
          </a:p>
          <a:p>
            <a:pPr>
              <a:lnSpc>
                <a:spcPct val="150000"/>
              </a:lnSpc>
            </a:pPr>
            <a:r>
              <a:rPr lang="en-GB" sz="1200" dirty="0">
                <a:latin typeface="Arial Black" panose="020B0A04020102020204" pitchFamily="34" charset="0"/>
              </a:rPr>
              <a:t>· 1965 WRAY DEVELOPED OPTICS FOR “HEAD UP DISPLAYS” FOR AIRCRAFT</a:t>
            </a:r>
          </a:p>
          <a:p>
            <a:pPr>
              <a:lnSpc>
                <a:spcPct val="150000"/>
              </a:lnSpc>
            </a:pPr>
            <a:r>
              <a:rPr lang="en-GB" sz="1200" dirty="0">
                <a:latin typeface="Arial Black" panose="020B0A04020102020204" pitchFamily="34" charset="0"/>
              </a:rPr>
              <a:t>· 1968 RANK TOOK OVER HILGER &amp; WATTS </a:t>
            </a:r>
          </a:p>
          <a:p>
            <a:pPr>
              <a:lnSpc>
                <a:spcPct val="150000"/>
              </a:lnSpc>
            </a:pPr>
            <a:r>
              <a:rPr lang="en-GB" sz="1200" dirty="0">
                <a:latin typeface="Arial Black" panose="020B0A04020102020204" pitchFamily="34" charset="0"/>
              </a:rPr>
              <a:t>· WRAY’S HIGH DEFINITION INDUSTRIAL LENSES FOR MICROPROCESSOR MANUFACTURE DROPPED BY RANK</a:t>
            </a:r>
          </a:p>
          <a:p>
            <a:pPr>
              <a:lnSpc>
                <a:spcPct val="150000"/>
              </a:lnSpc>
            </a:pPr>
            <a:r>
              <a:rPr lang="en-GB" sz="1200" dirty="0">
                <a:latin typeface="Arial Black" panose="020B0A04020102020204" pitchFamily="34" charset="0"/>
              </a:rPr>
              <a:t>. WRAY’S HEAD-UP DISPLAYS FOR AIRCRAFT DROPPED BY RANK</a:t>
            </a:r>
          </a:p>
          <a:p>
            <a:pPr>
              <a:lnSpc>
                <a:spcPct val="150000"/>
              </a:lnSpc>
            </a:pPr>
            <a:r>
              <a:rPr lang="en-GB" sz="1200" dirty="0">
                <a:latin typeface="Arial Black" panose="020B0A04020102020204" pitchFamily="34" charset="0"/>
              </a:rPr>
              <a:t> ARTHUR SMITH IN HIS “SHORT HISTORY OF WRAY” WAS UNDERSTANDABLY BITTER ABOUT WHAT HE REFERS TO AS THE “FINAL RAPE” BY THE RANK ORGANISATION WHEN WRAY ALTHOUGH PROFITABLE WAS SHUT DOWN IN 1971. A LARGE EXPORT ORDER FOR BINOCULARS WAS LOST AS KERHSAW COULD NOT PRODUCE THEM.</a:t>
            </a:r>
          </a:p>
          <a:p>
            <a:pPr>
              <a:lnSpc>
                <a:spcPct val="150000"/>
              </a:lnSpc>
            </a:pPr>
            <a:r>
              <a:rPr lang="en-GB" sz="1200" dirty="0">
                <a:latin typeface="Arial Black" panose="020B0A04020102020204" pitchFamily="34" charset="0"/>
              </a:rPr>
              <a:t>WRAY HAD PIONEERED “HEAD-UP DISPLAYS” FOR AIRCRAFT BUT THESE WERE ALSO ABANDONED.</a:t>
            </a:r>
          </a:p>
          <a:p>
            <a:pPr>
              <a:lnSpc>
                <a:spcPct val="150000"/>
              </a:lnSpc>
            </a:pPr>
            <a:r>
              <a:rPr lang="en-GB" sz="1200" dirty="0">
                <a:latin typeface="Arial Black" panose="020B0A04020102020204" pitchFamily="34" charset="0"/>
              </a:rPr>
              <a:t> </a:t>
            </a:r>
          </a:p>
          <a:p>
            <a:endParaRPr lang="en-GB" dirty="0">
              <a:latin typeface="Arial Black" panose="020B0A04020102020204" pitchFamily="34" charset="0"/>
            </a:endParaRPr>
          </a:p>
        </p:txBody>
      </p:sp>
    </p:spTree>
    <p:extLst>
      <p:ext uri="{BB962C8B-B14F-4D97-AF65-F5344CB8AC3E}">
        <p14:creationId xmlns:p14="http://schemas.microsoft.com/office/powerpoint/2010/main" val="10015755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a:extLst>
              <a:ext uri="{FF2B5EF4-FFF2-40B4-BE49-F238E27FC236}">
                <a16:creationId xmlns:a16="http://schemas.microsoft.com/office/drawing/2014/main" id="{3FF4F75C-378E-49CF-843B-216B3214E5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1075" y="2363788"/>
            <a:ext cx="5832475" cy="41783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8" name="Picture 4">
            <a:extLst>
              <a:ext uri="{FF2B5EF4-FFF2-40B4-BE49-F238E27FC236}">
                <a16:creationId xmlns:a16="http://schemas.microsoft.com/office/drawing/2014/main" id="{1D167529-5EF9-4C06-BED7-4E406591FC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6913" y="3006678"/>
            <a:ext cx="4648611" cy="35354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pic>
      <p:sp>
        <p:nvSpPr>
          <p:cNvPr id="4" name="Text Box 5">
            <a:extLst>
              <a:ext uri="{FF2B5EF4-FFF2-40B4-BE49-F238E27FC236}">
                <a16:creationId xmlns:a16="http://schemas.microsoft.com/office/drawing/2014/main" id="{64A582C6-346C-43CD-8F54-B6DA31396B3C}"/>
              </a:ext>
            </a:extLst>
          </p:cNvPr>
          <p:cNvSpPr txBox="1">
            <a:spLocks noChangeArrowheads="1"/>
          </p:cNvSpPr>
          <p:nvPr/>
        </p:nvSpPr>
        <p:spPr bwMode="auto">
          <a:xfrm>
            <a:off x="641350" y="315913"/>
            <a:ext cx="11252200" cy="10128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1" i="0" u="none" strike="noStrike" cap="none" normalizeH="0" baseline="0" dirty="0">
                <a:ln>
                  <a:noFill/>
                </a:ln>
                <a:solidFill>
                  <a:srgbClr val="000000"/>
                </a:solidFill>
                <a:effectLst/>
                <a:latin typeface="theArial Rounded MT Bold" charset="0"/>
              </a:rPr>
              <a:t>WRAY PRODUCED A BATCH OF 35mm f3.5 WIDE ANGLE LENSES FOR THE ROYAL NAVY FOR USE WITH THE REID</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1" i="0" u="none" strike="noStrike" cap="none" normalizeH="0" baseline="0" dirty="0">
                <a:ln>
                  <a:noFill/>
                </a:ln>
                <a:solidFill>
                  <a:srgbClr val="000000"/>
                </a:solidFill>
                <a:effectLst/>
                <a:latin typeface="theArial Rounded MT Bold" charset="0"/>
              </a:rPr>
              <a:t>THEY WERE WRAYFLEX LENSES WITH AN EXTENDED MOUNT TO GIVE THE CORRECT REID/LEICA REGISTER AND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1" i="0" u="none" strike="noStrike" cap="none" normalizeH="0" baseline="0" dirty="0">
                <a:ln>
                  <a:noFill/>
                </a:ln>
                <a:solidFill>
                  <a:srgbClr val="000000"/>
                </a:solidFill>
                <a:effectLst/>
                <a:latin typeface="theArial Rounded MT Bold" charset="0"/>
              </a:rPr>
              <a:t>FITTED  WITH  THE SPRING-LOADED PRE-SET IRIS USED ON WRAY’S LATER LENSES FOR THE WRAYFLEX</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5" name="Text Box 6">
            <a:extLst>
              <a:ext uri="{FF2B5EF4-FFF2-40B4-BE49-F238E27FC236}">
                <a16:creationId xmlns:a16="http://schemas.microsoft.com/office/drawing/2014/main" id="{2BFFBD6D-617B-4D41-ACA5-D0BD5EFA734F}"/>
              </a:ext>
            </a:extLst>
          </p:cNvPr>
          <p:cNvSpPr txBox="1">
            <a:spLocks noChangeArrowheads="1"/>
          </p:cNvSpPr>
          <p:nvPr/>
        </p:nvSpPr>
        <p:spPr bwMode="auto">
          <a:xfrm>
            <a:off x="641350" y="1819275"/>
            <a:ext cx="4926013" cy="10874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a:ln>
                  <a:noFill/>
                </a:ln>
                <a:solidFill>
                  <a:srgbClr val="000000"/>
                </a:solidFill>
                <a:effectLst/>
                <a:latin typeface="Calibri" panose="020F0502020204030204" pitchFamily="34" charset="0"/>
              </a:rPr>
              <a:t>THESE LENSES ARE RARE NOW AS MOST OF THEM WERE CONVERTED BACK TO THEWRAYFLEX FITTING WHEN THEY WERE SOLD OFF BY SURPLUS  DEALERS  MARSTON &amp;  HEARD IN LEA BRIDGE ROAD  EAST LONDON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98572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8844373-2C10-4009-B7EA-3CF513401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1">
            <a:extLst>
              <a:ext uri="{FF2B5EF4-FFF2-40B4-BE49-F238E27FC236}">
                <a16:creationId xmlns:a16="http://schemas.microsoft.com/office/drawing/2014/main" id="{779611BB-D848-4D36-A34E-C35E6A7488B8}"/>
              </a:ext>
            </a:extLst>
          </p:cNvPr>
          <p:cNvSpPr txBox="1">
            <a:spLocks/>
          </p:cNvSpPr>
          <p:nvPr/>
        </p:nvSpPr>
        <p:spPr>
          <a:xfrm>
            <a:off x="4354513" y="841375"/>
            <a:ext cx="3505200" cy="293741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2700" kern="1200" dirty="0">
                <a:solidFill>
                  <a:schemeClr val="bg1"/>
                </a:solidFill>
                <a:latin typeface="+mj-lt"/>
                <a:ea typeface="+mj-ea"/>
                <a:cs typeface="+mj-cs"/>
              </a:rPr>
              <a:t>FOUR FAMOUS LENSES-BY DALLMEYER, TTH, ROSS</a:t>
            </a:r>
          </a:p>
          <a:p>
            <a:pPr algn="ctr">
              <a:spcAft>
                <a:spcPts val="600"/>
              </a:spcAft>
            </a:pPr>
            <a:r>
              <a:rPr lang="en-US" sz="2700" kern="1200" dirty="0">
                <a:solidFill>
                  <a:schemeClr val="bg1"/>
                </a:solidFill>
                <a:latin typeface="+mj-lt"/>
                <a:ea typeface="+mj-ea"/>
                <a:cs typeface="+mj-cs"/>
              </a:rPr>
              <a:t>&amp; WRAY</a:t>
            </a:r>
            <a:br>
              <a:rPr lang="en-US" sz="2700" kern="1200" dirty="0">
                <a:solidFill>
                  <a:schemeClr val="bg1"/>
                </a:solidFill>
                <a:latin typeface="+mj-lt"/>
                <a:ea typeface="+mj-ea"/>
                <a:cs typeface="+mj-cs"/>
              </a:rPr>
            </a:br>
            <a:r>
              <a:rPr lang="en-US" sz="2700" kern="1200" dirty="0">
                <a:solidFill>
                  <a:schemeClr val="bg1"/>
                </a:solidFill>
                <a:latin typeface="+mj-lt"/>
                <a:ea typeface="+mj-ea"/>
                <a:cs typeface="+mj-cs"/>
              </a:rPr>
              <a:t>BUT WHICH WAS THE GREATEST ?</a:t>
            </a:r>
          </a:p>
        </p:txBody>
      </p:sp>
      <p:grpSp>
        <p:nvGrpSpPr>
          <p:cNvPr id="16" name="Group 15">
            <a:extLst>
              <a:ext uri="{FF2B5EF4-FFF2-40B4-BE49-F238E27FC236}">
                <a16:creationId xmlns:a16="http://schemas.microsoft.com/office/drawing/2014/main" id="{8A1086F5-290F-43BC-8A5F-AA48DA80D5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4087640" cy="6858000"/>
            <a:chOff x="1" y="0"/>
            <a:chExt cx="4087640" cy="6858000"/>
          </a:xfrm>
          <a:effectLst>
            <a:outerShdw blurRad="381000" dist="152400" algn="ctr" rotWithShape="0">
              <a:srgbClr val="000000">
                <a:alpha val="10000"/>
              </a:srgbClr>
            </a:outerShdw>
          </a:effectLst>
        </p:grpSpPr>
        <p:sp>
          <p:nvSpPr>
            <p:cNvPr id="11" name="Freeform: Shape 16">
              <a:extLst>
                <a:ext uri="{FF2B5EF4-FFF2-40B4-BE49-F238E27FC236}">
                  <a16:creationId xmlns:a16="http://schemas.microsoft.com/office/drawing/2014/main" id="{6BFE62CD-B7BF-4E72-B3A4-EF70C3DAFD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7">
              <a:extLst>
                <a:ext uri="{FF2B5EF4-FFF2-40B4-BE49-F238E27FC236}">
                  <a16:creationId xmlns:a16="http://schemas.microsoft.com/office/drawing/2014/main" id="{EC58BB09-35C2-4EAD-A800-B39E4CA493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8" name="Picture 7">
            <a:extLst>
              <a:ext uri="{FF2B5EF4-FFF2-40B4-BE49-F238E27FC236}">
                <a16:creationId xmlns:a16="http://schemas.microsoft.com/office/drawing/2014/main" id="{9720CFC3-CA5B-4E50-AAE1-5F559A6CA8F0}"/>
              </a:ext>
            </a:extLst>
          </p:cNvPr>
          <p:cNvPicPr>
            <a:picLocks noChangeAspect="1"/>
          </p:cNvPicPr>
          <p:nvPr/>
        </p:nvPicPr>
        <p:blipFill rotWithShape="1">
          <a:blip r:embed="rId3"/>
          <a:srcRect l="5411" r="4057" b="1"/>
          <a:stretch/>
        </p:blipFill>
        <p:spPr>
          <a:xfrm>
            <a:off x="20" y="10"/>
            <a:ext cx="3690882" cy="3333740"/>
          </a:xfrm>
          <a:custGeom>
            <a:avLst/>
            <a:gdLst/>
            <a:ahLst/>
            <a:cxnLst/>
            <a:rect l="l" t="t" r="r" b="b"/>
            <a:pathLst>
              <a:path w="3690902" h="3333750">
                <a:moveTo>
                  <a:pt x="0" y="0"/>
                </a:moveTo>
                <a:lnTo>
                  <a:pt x="2996382" y="0"/>
                </a:lnTo>
                <a:lnTo>
                  <a:pt x="3563333" y="1750276"/>
                </a:lnTo>
                <a:lnTo>
                  <a:pt x="3690902" y="3333750"/>
                </a:lnTo>
                <a:lnTo>
                  <a:pt x="0" y="3333750"/>
                </a:lnTo>
                <a:close/>
              </a:path>
            </a:pathLst>
          </a:custGeom>
        </p:spPr>
      </p:pic>
      <p:pic>
        <p:nvPicPr>
          <p:cNvPr id="9" name="Picture 22" descr="Image 1 - Taylor-Hobson ANASTIGMAT 50mm 2&amp;#034;  f/2 LEICA Lens REID &amp;amp; Sigrist Leicester LTM">
            <a:extLst>
              <a:ext uri="{FF2B5EF4-FFF2-40B4-BE49-F238E27FC236}">
                <a16:creationId xmlns:a16="http://schemas.microsoft.com/office/drawing/2014/main" id="{363D9097-DC33-4C59-BBEE-5BAB65540AF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60" r="1987" b="-4"/>
          <a:stretch/>
        </p:blipFill>
        <p:spPr bwMode="auto">
          <a:xfrm>
            <a:off x="8281916" y="1"/>
            <a:ext cx="3910084" cy="3333747"/>
          </a:xfrm>
          <a:custGeom>
            <a:avLst/>
            <a:gdLst/>
            <a:ahLst/>
            <a:cxnLst/>
            <a:rect l="l" t="t" r="r" b="b"/>
            <a:pathLst>
              <a:path w="3910084" h="3333747">
                <a:moveTo>
                  <a:pt x="118775" y="0"/>
                </a:moveTo>
                <a:lnTo>
                  <a:pt x="3910084" y="0"/>
                </a:lnTo>
                <a:lnTo>
                  <a:pt x="3910084" y="3333747"/>
                </a:lnTo>
                <a:lnTo>
                  <a:pt x="203835" y="3333747"/>
                </a:lnTo>
                <a:lnTo>
                  <a:pt x="0" y="803615"/>
                </a:lnTo>
                <a:close/>
              </a:path>
            </a:pathLst>
          </a:custGeom>
          <a:noFill/>
          <a:extLst>
            <a:ext uri="{909E8E84-426E-40DD-AFC4-6F175D3DCCD1}">
              <a14:hiddenFill xmlns:a14="http://schemas.microsoft.com/office/drawing/2010/main">
                <a:solidFill>
                  <a:srgbClr val="FFFFFF"/>
                </a:solidFill>
              </a14:hiddenFill>
            </a:ext>
          </a:extLst>
        </p:spPr>
      </p:pic>
      <p:pic>
        <p:nvPicPr>
          <p:cNvPr id="6" name="Picture 16" descr="No photo description available.">
            <a:extLst>
              <a:ext uri="{FF2B5EF4-FFF2-40B4-BE49-F238E27FC236}">
                <a16:creationId xmlns:a16="http://schemas.microsoft.com/office/drawing/2014/main" id="{85EC1EF3-A88D-4A0C-9FD3-59F602595D6C}"/>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254" r="9457" b="1"/>
          <a:stretch/>
        </p:blipFill>
        <p:spPr bwMode="auto">
          <a:xfrm>
            <a:off x="20" y="3524255"/>
            <a:ext cx="3910064" cy="3333745"/>
          </a:xfrm>
          <a:custGeom>
            <a:avLst/>
            <a:gdLst/>
            <a:ahLst/>
            <a:cxnLst/>
            <a:rect l="l" t="t" r="r" b="b"/>
            <a:pathLst>
              <a:path w="3910084" h="3333745">
                <a:moveTo>
                  <a:pt x="0" y="0"/>
                </a:moveTo>
                <a:lnTo>
                  <a:pt x="3706250" y="0"/>
                </a:lnTo>
                <a:lnTo>
                  <a:pt x="3910084" y="2530130"/>
                </a:lnTo>
                <a:lnTo>
                  <a:pt x="3791309" y="3333745"/>
                </a:lnTo>
                <a:lnTo>
                  <a:pt x="0" y="3333745"/>
                </a:lnTo>
                <a:close/>
              </a:path>
            </a:pathLst>
          </a:custGeom>
          <a:noFill/>
          <a:extLst>
            <a:ext uri="{909E8E84-426E-40DD-AFC4-6F175D3DCCD1}">
              <a14:hiddenFill xmlns:a14="http://schemas.microsoft.com/office/drawing/2010/main">
                <a:solidFill>
                  <a:srgbClr val="FFFFFF"/>
                </a:solidFill>
              </a14:hiddenFill>
            </a:ext>
          </a:extLst>
        </p:spPr>
      </p:pic>
      <p:grpSp>
        <p:nvGrpSpPr>
          <p:cNvPr id="20" name="Group 19">
            <a:extLst>
              <a:ext uri="{FF2B5EF4-FFF2-40B4-BE49-F238E27FC236}">
                <a16:creationId xmlns:a16="http://schemas.microsoft.com/office/drawing/2014/main" id="{0220991A-5EB0-44E3-B615-BDCA59E66F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8589" y="0"/>
            <a:ext cx="1339053" cy="6858000"/>
            <a:chOff x="2661507" y="0"/>
            <a:chExt cx="1339053" cy="6858000"/>
          </a:xfrm>
        </p:grpSpPr>
        <p:sp>
          <p:nvSpPr>
            <p:cNvPr id="13" name="Freeform: Shape 20">
              <a:extLst>
                <a:ext uri="{FF2B5EF4-FFF2-40B4-BE49-F238E27FC236}">
                  <a16:creationId xmlns:a16="http://schemas.microsoft.com/office/drawing/2014/main" id="{6FBE570C-9796-4356-8D50-B25FFB05B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21">
              <a:extLst>
                <a:ext uri="{FF2B5EF4-FFF2-40B4-BE49-F238E27FC236}">
                  <a16:creationId xmlns:a16="http://schemas.microsoft.com/office/drawing/2014/main" id="{7D72FE4A-0FC7-4162-85F2-63D0FE67DF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6">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4" name="Picture 18" descr="Wray Unilite F2 50mm Lens 3">
            <a:extLst>
              <a:ext uri="{FF2B5EF4-FFF2-40B4-BE49-F238E27FC236}">
                <a16:creationId xmlns:a16="http://schemas.microsoft.com/office/drawing/2014/main" id="{924BA7CE-194C-417C-AE01-688E6748E45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586" r="20720" b="-2"/>
          <a:stretch/>
        </p:blipFill>
        <p:spPr bwMode="auto">
          <a:xfrm>
            <a:off x="8504168" y="3562350"/>
            <a:ext cx="3687832" cy="3295650"/>
          </a:xfrm>
          <a:custGeom>
            <a:avLst/>
            <a:gdLst/>
            <a:ahLst/>
            <a:cxnLst/>
            <a:rect l="l" t="t" r="r" b="b"/>
            <a:pathLst>
              <a:path w="3687832" h="3295650">
                <a:moveTo>
                  <a:pt x="3687832" y="0"/>
                </a:moveTo>
                <a:lnTo>
                  <a:pt x="3687832" y="3295650"/>
                </a:lnTo>
                <a:lnTo>
                  <a:pt x="691450" y="3295650"/>
                </a:lnTo>
                <a:lnTo>
                  <a:pt x="124499" y="1545374"/>
                </a:lnTo>
                <a:lnTo>
                  <a:pt x="0" y="1"/>
                </a:lnTo>
                <a:close/>
              </a:path>
            </a:pathLst>
          </a:custGeom>
          <a:noFill/>
          <a:extLst>
            <a:ext uri="{909E8E84-426E-40DD-AFC4-6F175D3DCCD1}">
              <a14:hiddenFill xmlns:a14="http://schemas.microsoft.com/office/drawing/2010/main">
                <a:solidFill>
                  <a:srgbClr val="FFFFFF"/>
                </a:solidFill>
              </a14:hiddenFill>
            </a:ext>
          </a:extLst>
        </p:spPr>
      </p:pic>
      <p:grpSp>
        <p:nvGrpSpPr>
          <p:cNvPr id="24" name="Group 23">
            <a:extLst>
              <a:ext uri="{FF2B5EF4-FFF2-40B4-BE49-F238E27FC236}">
                <a16:creationId xmlns:a16="http://schemas.microsoft.com/office/drawing/2014/main" id="{61D1A57D-77BC-4EEC-819E-6F5EEF3487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104359" y="-2"/>
            <a:ext cx="1339053" cy="6858000"/>
            <a:chOff x="2661507" y="0"/>
            <a:chExt cx="1339053" cy="6858000"/>
          </a:xfrm>
          <a:effectLst>
            <a:outerShdw blurRad="381000" dist="152400" dir="10800000" algn="r" rotWithShape="0">
              <a:prstClr val="black">
                <a:alpha val="10000"/>
              </a:prstClr>
            </a:outerShdw>
          </a:effectLst>
        </p:grpSpPr>
        <p:sp>
          <p:nvSpPr>
            <p:cNvPr id="19" name="Freeform: Shape 24">
              <a:extLst>
                <a:ext uri="{FF2B5EF4-FFF2-40B4-BE49-F238E27FC236}">
                  <a16:creationId xmlns:a16="http://schemas.microsoft.com/office/drawing/2014/main" id="{5913AB8E-CB2A-4854-8A54-923C07FC7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5">
              <a:extLst>
                <a:ext uri="{FF2B5EF4-FFF2-40B4-BE49-F238E27FC236}">
                  <a16:creationId xmlns:a16="http://schemas.microsoft.com/office/drawing/2014/main" id="{81F5CCDF-B355-4127-8062-39039B53D4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6">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AutoShape 8" descr="f/2.0 - Taylor-Hobson ANASTIGMAT 50mm 2&quot; f/2 LEICA Lens REID &amp; Sigrist Leicester LTM">
            <a:extLst>
              <a:ext uri="{FF2B5EF4-FFF2-40B4-BE49-F238E27FC236}">
                <a16:creationId xmlns:a16="http://schemas.microsoft.com/office/drawing/2014/main" id="{C3538836-243E-44D1-8DAD-73D50FD0E0B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9370935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826559AD-1A02-49C3-8387-9087070BCC61}"/>
              </a:ext>
            </a:extLst>
          </p:cNvPr>
          <p:cNvSpPr txBox="1">
            <a:spLocks/>
          </p:cNvSpPr>
          <p:nvPr/>
        </p:nvSpPr>
        <p:spPr>
          <a:xfrm>
            <a:off x="838200" y="448721"/>
            <a:ext cx="4707671" cy="12256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800">
                <a:solidFill>
                  <a:schemeClr val="bg1"/>
                </a:solidFill>
              </a:rPr>
              <a:t>LENS PERFORMANCE</a:t>
            </a:r>
          </a:p>
        </p:txBody>
      </p:sp>
      <p:cxnSp>
        <p:nvCxnSpPr>
          <p:cNvPr id="11" name="Straight Connector 10">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3">
            <a:extLst>
              <a:ext uri="{FF2B5EF4-FFF2-40B4-BE49-F238E27FC236}">
                <a16:creationId xmlns:a16="http://schemas.microsoft.com/office/drawing/2014/main" id="{57A2667E-642C-4BB1-A8F2-CFA993EE1436}"/>
              </a:ext>
            </a:extLst>
          </p:cNvPr>
          <p:cNvSpPr txBox="1">
            <a:spLocks/>
          </p:cNvSpPr>
          <p:nvPr/>
        </p:nvSpPr>
        <p:spPr>
          <a:xfrm>
            <a:off x="897769" y="1909192"/>
            <a:ext cx="4586513" cy="36477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Black" panose="020B0A04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Black" panose="020B0A04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Black" panose="020B0A04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Black" panose="020B0A04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Black" panose="020B0A04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dirty="0">
                <a:solidFill>
                  <a:schemeClr val="bg1"/>
                </a:solidFill>
                <a:latin typeface="+mn-lt"/>
              </a:rPr>
              <a:t>Test results from “Amateur Photographer” were available for the </a:t>
            </a:r>
          </a:p>
          <a:p>
            <a:r>
              <a:rPr lang="en-US" sz="1100" dirty="0">
                <a:solidFill>
                  <a:schemeClr val="bg1"/>
                </a:solidFill>
                <a:latin typeface="+mn-lt"/>
              </a:rPr>
              <a:t>TTH f2.0 (Reid) lens (Tested 1951)</a:t>
            </a:r>
          </a:p>
          <a:p>
            <a:r>
              <a:rPr lang="en-US" sz="1100" dirty="0">
                <a:solidFill>
                  <a:schemeClr val="bg1"/>
                </a:solidFill>
                <a:latin typeface="+mn-lt"/>
              </a:rPr>
              <a:t>Ross </a:t>
            </a:r>
            <a:r>
              <a:rPr lang="en-US" sz="1100" dirty="0" err="1">
                <a:solidFill>
                  <a:schemeClr val="bg1"/>
                </a:solidFill>
                <a:latin typeface="+mn-lt"/>
              </a:rPr>
              <a:t>Xtralux</a:t>
            </a:r>
            <a:r>
              <a:rPr lang="en-US" sz="1100" dirty="0">
                <a:solidFill>
                  <a:schemeClr val="bg1"/>
                </a:solidFill>
                <a:latin typeface="+mn-lt"/>
              </a:rPr>
              <a:t> f2.0 lens (Tested 1951)</a:t>
            </a:r>
          </a:p>
          <a:p>
            <a:r>
              <a:rPr lang="en-US" sz="1100" dirty="0">
                <a:solidFill>
                  <a:schemeClr val="bg1"/>
                </a:solidFill>
                <a:latin typeface="+mn-lt"/>
              </a:rPr>
              <a:t>Wray f2.0 </a:t>
            </a:r>
            <a:r>
              <a:rPr lang="en-US" sz="1100" dirty="0" err="1">
                <a:solidFill>
                  <a:schemeClr val="bg1"/>
                </a:solidFill>
                <a:latin typeface="+mn-lt"/>
              </a:rPr>
              <a:t>Unilite</a:t>
            </a:r>
            <a:r>
              <a:rPr lang="en-US" sz="1100" dirty="0">
                <a:solidFill>
                  <a:schemeClr val="bg1"/>
                </a:solidFill>
                <a:latin typeface="+mn-lt"/>
              </a:rPr>
              <a:t> (</a:t>
            </a:r>
            <a:r>
              <a:rPr lang="en-US" sz="1100" dirty="0" err="1">
                <a:solidFill>
                  <a:schemeClr val="bg1"/>
                </a:solidFill>
                <a:latin typeface="+mn-lt"/>
              </a:rPr>
              <a:t>Wrayflex</a:t>
            </a:r>
            <a:r>
              <a:rPr lang="en-US" sz="1100" dirty="0">
                <a:solidFill>
                  <a:schemeClr val="bg1"/>
                </a:solidFill>
                <a:latin typeface="+mn-lt"/>
              </a:rPr>
              <a:t>) lens (Tested 1953)</a:t>
            </a:r>
          </a:p>
          <a:p>
            <a:r>
              <a:rPr lang="en-US" sz="1100" dirty="0">
                <a:solidFill>
                  <a:schemeClr val="bg1"/>
                </a:solidFill>
                <a:latin typeface="+mn-lt"/>
              </a:rPr>
              <a:t>Ross </a:t>
            </a:r>
            <a:r>
              <a:rPr lang="en-US" sz="1100" dirty="0" err="1">
                <a:solidFill>
                  <a:schemeClr val="bg1"/>
                </a:solidFill>
                <a:latin typeface="+mn-lt"/>
              </a:rPr>
              <a:t>Xpres</a:t>
            </a:r>
            <a:r>
              <a:rPr lang="en-US" sz="1100" dirty="0">
                <a:solidFill>
                  <a:schemeClr val="bg1"/>
                </a:solidFill>
                <a:latin typeface="+mn-lt"/>
              </a:rPr>
              <a:t> f3.8 105mm 1957 (Ensign </a:t>
            </a:r>
            <a:r>
              <a:rPr lang="en-US" sz="1100" dirty="0" err="1">
                <a:solidFill>
                  <a:schemeClr val="bg1"/>
                </a:solidFill>
                <a:latin typeface="+mn-lt"/>
              </a:rPr>
              <a:t>Autorange</a:t>
            </a:r>
            <a:r>
              <a:rPr lang="en-US" sz="1100" dirty="0">
                <a:solidFill>
                  <a:schemeClr val="bg1"/>
                </a:solidFill>
                <a:latin typeface="+mn-lt"/>
              </a:rPr>
              <a:t> 820)  (Tested 1990)</a:t>
            </a:r>
          </a:p>
          <a:p>
            <a:r>
              <a:rPr lang="en-US" sz="1100" dirty="0">
                <a:solidFill>
                  <a:schemeClr val="bg1"/>
                </a:solidFill>
                <a:latin typeface="+mn-lt"/>
              </a:rPr>
              <a:t>The “AP” used a chart devised by ALM Sowerby in the 40’s and early 50’s before adopting their “ship” target subject except for the XPRES where in 1990 modern MTF curves were used in a retro test.</a:t>
            </a:r>
          </a:p>
          <a:p>
            <a:r>
              <a:rPr lang="en-US" sz="1100" dirty="0">
                <a:solidFill>
                  <a:schemeClr val="bg1"/>
                </a:solidFill>
                <a:latin typeface="+mn-lt"/>
              </a:rPr>
              <a:t>These lenses (other than the </a:t>
            </a:r>
            <a:r>
              <a:rPr lang="en-US" sz="1100" dirty="0" err="1">
                <a:solidFill>
                  <a:schemeClr val="bg1"/>
                </a:solidFill>
                <a:latin typeface="+mn-lt"/>
              </a:rPr>
              <a:t>Xtralux</a:t>
            </a:r>
            <a:r>
              <a:rPr lang="en-US" sz="1100" dirty="0">
                <a:solidFill>
                  <a:schemeClr val="bg1"/>
                </a:solidFill>
                <a:latin typeface="+mn-lt"/>
              </a:rPr>
              <a:t>) together with the </a:t>
            </a:r>
            <a:r>
              <a:rPr lang="en-US" sz="1100" dirty="0" err="1">
                <a:solidFill>
                  <a:schemeClr val="bg1"/>
                </a:solidFill>
                <a:latin typeface="+mn-lt"/>
              </a:rPr>
              <a:t>Dallmeyer</a:t>
            </a:r>
            <a:r>
              <a:rPr lang="en-US" sz="1100" dirty="0">
                <a:solidFill>
                  <a:schemeClr val="bg1"/>
                </a:solidFill>
                <a:latin typeface="+mn-lt"/>
              </a:rPr>
              <a:t> f1.9 (</a:t>
            </a:r>
            <a:r>
              <a:rPr lang="en-US" sz="1100" dirty="0" err="1">
                <a:solidFill>
                  <a:schemeClr val="bg1"/>
                </a:solidFill>
                <a:latin typeface="+mn-lt"/>
              </a:rPr>
              <a:t>Ilford</a:t>
            </a:r>
            <a:r>
              <a:rPr lang="en-US" sz="1100" dirty="0">
                <a:solidFill>
                  <a:schemeClr val="bg1"/>
                </a:solidFill>
                <a:latin typeface="+mn-lt"/>
              </a:rPr>
              <a:t> Witness lens) were re-tested using original AP charts with Pan F &amp;  FP4 films. Reading results is subjective but in general the AP results were confirmed.</a:t>
            </a:r>
          </a:p>
          <a:p>
            <a:r>
              <a:rPr lang="en-US" sz="1100" dirty="0">
                <a:solidFill>
                  <a:schemeClr val="bg1"/>
                </a:solidFill>
                <a:latin typeface="+mn-lt"/>
              </a:rPr>
              <a:t>Individual lenses are not always of consistent quality .The AP found one of the Reid lenses superior to a </a:t>
            </a:r>
            <a:r>
              <a:rPr lang="en-US" sz="1100" dirty="0" err="1">
                <a:solidFill>
                  <a:schemeClr val="bg1"/>
                </a:solidFill>
                <a:latin typeface="+mn-lt"/>
              </a:rPr>
              <a:t>Leitz</a:t>
            </a:r>
            <a:r>
              <a:rPr lang="en-US" sz="1100" dirty="0">
                <a:solidFill>
                  <a:schemeClr val="bg1"/>
                </a:solidFill>
                <a:latin typeface="+mn-lt"/>
              </a:rPr>
              <a:t> </a:t>
            </a:r>
            <a:r>
              <a:rPr lang="en-US" sz="1100" dirty="0" err="1">
                <a:solidFill>
                  <a:schemeClr val="bg1"/>
                </a:solidFill>
                <a:latin typeface="+mn-lt"/>
              </a:rPr>
              <a:t>Summar</a:t>
            </a:r>
            <a:r>
              <a:rPr lang="en-US" sz="1100">
                <a:solidFill>
                  <a:schemeClr val="bg1"/>
                </a:solidFill>
                <a:latin typeface="+mn-lt"/>
              </a:rPr>
              <a:t>  of  </a:t>
            </a:r>
            <a:r>
              <a:rPr lang="en-US" sz="1100" dirty="0">
                <a:solidFill>
                  <a:schemeClr val="bg1"/>
                </a:solidFill>
                <a:latin typeface="+mn-lt"/>
              </a:rPr>
              <a:t>“exceptional” quality.</a:t>
            </a:r>
          </a:p>
          <a:p>
            <a:endParaRPr lang="en-US" sz="1100" dirty="0">
              <a:solidFill>
                <a:schemeClr val="bg1"/>
              </a:solidFill>
              <a:latin typeface="+mn-lt"/>
            </a:endParaRPr>
          </a:p>
          <a:p>
            <a:endParaRPr lang="en-US" sz="1100" dirty="0">
              <a:solidFill>
                <a:schemeClr val="bg1"/>
              </a:solidFill>
              <a:latin typeface="+mn-lt"/>
            </a:endParaRPr>
          </a:p>
        </p:txBody>
      </p:sp>
      <p:cxnSp>
        <p:nvCxnSpPr>
          <p:cNvPr id="13" name="Straight Connector 12">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2">
            <a:extLst>
              <a:ext uri="{FF2B5EF4-FFF2-40B4-BE49-F238E27FC236}">
                <a16:creationId xmlns:a16="http://schemas.microsoft.com/office/drawing/2014/main" id="{1BD19678-1387-404D-9BE6-C92E2343129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099" r="1" b="830"/>
          <a:stretch/>
        </p:blipFill>
        <p:spPr bwMode="auto">
          <a:xfrm>
            <a:off x="6525453" y="10"/>
            <a:ext cx="5666547"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20897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F7AED884-B9FD-47AD-8C02-22A544BA7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Shape 2">
            <a:extLst>
              <a:ext uri="{FF2B5EF4-FFF2-40B4-BE49-F238E27FC236}">
                <a16:creationId xmlns:a16="http://schemas.microsoft.com/office/drawing/2014/main" id="{3BE4E93E-3F14-41C1-AB65-28307D563D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937E53DF-4F97-49E1-BD47-70647E3744E2}"/>
              </a:ext>
            </a:extLst>
          </p:cNvPr>
          <p:cNvSpPr txBox="1">
            <a:spLocks/>
          </p:cNvSpPr>
          <p:nvPr/>
        </p:nvSpPr>
        <p:spPr>
          <a:xfrm>
            <a:off x="686834" y="1153572"/>
            <a:ext cx="3200400" cy="44611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FFFFFF"/>
                </a:solidFill>
                <a:latin typeface="Arial Rounded MT Bold" panose="020F0704030504030204" pitchFamily="34" charset="0"/>
              </a:rPr>
              <a:t>CAN YOU MATCH THE LENS TO THE TEST RESULTS</a:t>
            </a:r>
          </a:p>
        </p:txBody>
      </p:sp>
      <p:sp>
        <p:nvSpPr>
          <p:cNvPr id="5" name="Arc 4">
            <a:extLst>
              <a:ext uri="{FF2B5EF4-FFF2-40B4-BE49-F238E27FC236}">
                <a16:creationId xmlns:a16="http://schemas.microsoft.com/office/drawing/2014/main" id="{FB938335-4707-456D-B511-639AA6CD7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Text Placeholder 3">
            <a:extLst>
              <a:ext uri="{FF2B5EF4-FFF2-40B4-BE49-F238E27FC236}">
                <a16:creationId xmlns:a16="http://schemas.microsoft.com/office/drawing/2014/main" id="{9C216238-6007-4B53-B3C9-624DBD86BC00}"/>
              </a:ext>
            </a:extLst>
          </p:cNvPr>
          <p:cNvSpPr txBox="1">
            <a:spLocks/>
          </p:cNvSpPr>
          <p:nvPr/>
        </p:nvSpPr>
        <p:spPr>
          <a:xfrm>
            <a:off x="4167272" y="319088"/>
            <a:ext cx="7785242" cy="6219824"/>
          </a:xfrm>
          <a:prstGeom prst="rect">
            <a:avLst/>
          </a:prstGeom>
        </p:spPr>
        <p:txBody>
          <a:bodyPr vert="horz" lIns="91440" tIns="45720" rIns="91440" bIns="45720" rtlCol="0" anchor="ct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Black" panose="020B0A04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Black" panose="020B0A04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Black" panose="020B0A04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Black" panose="020B0A04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Black" panose="020B0A04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Arial Rounded MT Bold" panose="020F0704030504030204" pitchFamily="34" charset="0"/>
              </a:rPr>
              <a:t>DALLMEYER SUPER 6 f1.9     ROSS XTRALUX  f2.0 </a:t>
            </a:r>
          </a:p>
          <a:p>
            <a:r>
              <a:rPr lang="en-US" dirty="0">
                <a:latin typeface="Arial Rounded MT Bold" panose="020F0704030504030204" pitchFamily="34" charset="0"/>
              </a:rPr>
              <a:t>TTH REID f2.0 	WRAY UNILITE F2.0	</a:t>
            </a:r>
          </a:p>
          <a:p>
            <a:r>
              <a:rPr lang="en-US" dirty="0">
                <a:latin typeface="Arial Rounded MT Bold" panose="020F0704030504030204" pitchFamily="34" charset="0"/>
              </a:rPr>
              <a:t>ROSS XPRES  F3.8 (ENSIGN AUTORANGE 820)									</a:t>
            </a:r>
          </a:p>
          <a:p>
            <a:r>
              <a:rPr lang="en-US" dirty="0">
                <a:latin typeface="Arial Rounded MT Bold" panose="020F0704030504030204" pitchFamily="34" charset="0"/>
              </a:rPr>
              <a:t>For comparison an “exceptional” </a:t>
            </a:r>
            <a:r>
              <a:rPr lang="en-US" dirty="0" err="1">
                <a:latin typeface="Arial Rounded MT Bold" panose="020F0704030504030204" pitchFamily="34" charset="0"/>
              </a:rPr>
              <a:t>Summar</a:t>
            </a:r>
            <a:r>
              <a:rPr lang="en-US" dirty="0">
                <a:latin typeface="Arial Rounded MT Bold" panose="020F0704030504030204" pitchFamily="34" charset="0"/>
              </a:rPr>
              <a:t> was found by AP to be “quite definitely not as good” as one of the TTH Reid lenses</a:t>
            </a:r>
          </a:p>
          <a:p>
            <a:r>
              <a:rPr lang="en-US" dirty="0">
                <a:latin typeface="Arial Rounded MT Bold" panose="020F0704030504030204" pitchFamily="34" charset="0"/>
              </a:rPr>
              <a:t>	        </a:t>
            </a:r>
          </a:p>
          <a:p>
            <a:r>
              <a:rPr lang="en-US" dirty="0">
                <a:latin typeface="Arial Rounded MT Bold" panose="020F0704030504030204" pitchFamily="34" charset="0"/>
              </a:rPr>
              <a:t>FULL APERTURE	         BEST APERTURE (IF TESTED)</a:t>
            </a:r>
          </a:p>
          <a:p>
            <a:r>
              <a:rPr lang="en-US" dirty="0">
                <a:latin typeface="Arial Rounded MT Bold" panose="020F0704030504030204" pitchFamily="34" charset="0"/>
              </a:rPr>
              <a:t>A		   80 LPM			 96  LPM   f5.6</a:t>
            </a:r>
          </a:p>
          <a:p>
            <a:r>
              <a:rPr lang="en-US" dirty="0">
                <a:latin typeface="Arial Rounded MT Bold" panose="020F0704030504030204" pitchFamily="34" charset="0"/>
              </a:rPr>
              <a:t>B		   64 LPM			100 LPM  f6.3</a:t>
            </a:r>
          </a:p>
          <a:p>
            <a:r>
              <a:rPr lang="en-US" dirty="0">
                <a:latin typeface="Arial Rounded MT Bold" panose="020F0704030504030204" pitchFamily="34" charset="0"/>
              </a:rPr>
              <a:t>C		   80 LPM			110 LPM  f11.0</a:t>
            </a:r>
          </a:p>
          <a:p>
            <a:r>
              <a:rPr lang="en-US" dirty="0">
                <a:latin typeface="Arial Rounded MT Bold" panose="020F0704030504030204" pitchFamily="34" charset="0"/>
              </a:rPr>
              <a:t>D		   64 LPM			-		</a:t>
            </a:r>
          </a:p>
          <a:p>
            <a:r>
              <a:rPr lang="en-US" dirty="0">
                <a:latin typeface="Arial Rounded MT Bold" panose="020F0704030504030204" pitchFamily="34" charset="0"/>
              </a:rPr>
              <a:t>E		   80 LPM			100 LPM  f2.8</a:t>
            </a:r>
          </a:p>
          <a:p>
            <a:pPr algn="ctr"/>
            <a:endParaRPr lang="en-US" sz="3600" b="1" u="sng" dirty="0">
              <a:latin typeface="Arial Rounded MT Bold" panose="020F0704030504030204" pitchFamily="34" charset="0"/>
            </a:endParaRPr>
          </a:p>
          <a:p>
            <a:pPr algn="ctr"/>
            <a:r>
              <a:rPr lang="en-US" sz="3600" b="1" u="sng" dirty="0">
                <a:latin typeface="Arial Rounded MT Bold" panose="020F0704030504030204" pitchFamily="34" charset="0"/>
              </a:rPr>
              <a:t>THERE IS A SMALL PRIZE FOR THE BEST ANSWER !</a:t>
            </a:r>
            <a:r>
              <a:rPr lang="en-US" sz="3600" dirty="0"/>
              <a:t>		</a:t>
            </a:r>
          </a:p>
        </p:txBody>
      </p:sp>
    </p:spTree>
    <p:extLst>
      <p:ext uri="{BB962C8B-B14F-4D97-AF65-F5344CB8AC3E}">
        <p14:creationId xmlns:p14="http://schemas.microsoft.com/office/powerpoint/2010/main" val="2510310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7F596-6042-415E-BEA7-3C793612D6E2}"/>
              </a:ext>
            </a:extLst>
          </p:cNvPr>
          <p:cNvSpPr>
            <a:spLocks noGrp="1"/>
          </p:cNvSpPr>
          <p:nvPr>
            <p:ph type="title"/>
          </p:nvPr>
        </p:nvSpPr>
        <p:spPr>
          <a:xfrm>
            <a:off x="841248" y="4462272"/>
            <a:ext cx="10506456" cy="1197864"/>
          </a:xfrm>
        </p:spPr>
        <p:txBody>
          <a:bodyPr vert="horz" lIns="91440" tIns="45720" rIns="91440" bIns="45720" rtlCol="0" anchor="b">
            <a:normAutofit/>
          </a:bodyPr>
          <a:lstStyle/>
          <a:p>
            <a:pPr algn="ctr"/>
            <a:br>
              <a:rPr lang="en-US" sz="2600" kern="1200">
                <a:solidFill>
                  <a:schemeClr val="tx1"/>
                </a:solidFill>
                <a:latin typeface="+mj-lt"/>
                <a:ea typeface="+mj-ea"/>
                <a:cs typeface="+mj-cs"/>
              </a:rPr>
            </a:br>
            <a:r>
              <a:rPr lang="en-US" sz="2600" kern="1200">
                <a:solidFill>
                  <a:schemeClr val="tx1"/>
                </a:solidFill>
                <a:latin typeface="+mj-lt"/>
                <a:ea typeface="+mj-ea"/>
                <a:cs typeface="+mj-cs"/>
              </a:rPr>
              <a:t> </a:t>
            </a:r>
            <a:br>
              <a:rPr lang="en-US" sz="2600" kern="1200">
                <a:solidFill>
                  <a:schemeClr val="tx1"/>
                </a:solidFill>
                <a:latin typeface="+mj-lt"/>
                <a:ea typeface="+mj-ea"/>
                <a:cs typeface="+mj-cs"/>
              </a:rPr>
            </a:br>
            <a:endParaRPr lang="en-US" sz="2600" kern="1200">
              <a:solidFill>
                <a:schemeClr val="tx1"/>
              </a:solidFill>
              <a:latin typeface="+mj-lt"/>
              <a:ea typeface="+mj-ea"/>
              <a:cs typeface="+mj-cs"/>
            </a:endParaRPr>
          </a:p>
        </p:txBody>
      </p:sp>
      <p:pic>
        <p:nvPicPr>
          <p:cNvPr id="2050" name="Picture 2" descr="A black and silver camera on a table&#10;&#10;Description automatically generated">
            <a:extLst>
              <a:ext uri="{FF2B5EF4-FFF2-40B4-BE49-F238E27FC236}">
                <a16:creationId xmlns:a16="http://schemas.microsoft.com/office/drawing/2014/main" id="{9170F70C-58C8-496F-B203-8C7FB65EA2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977" r="10163" b="-2"/>
          <a:stretch/>
        </p:blipFill>
        <p:spPr bwMode="auto">
          <a:xfrm rot="5400000">
            <a:off x="203253" y="648268"/>
            <a:ext cx="3997590" cy="372160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051" name="Picture 3" descr="SnipImage (00000004)">
            <a:extLst>
              <a:ext uri="{FF2B5EF4-FFF2-40B4-BE49-F238E27FC236}">
                <a16:creationId xmlns:a16="http://schemas.microsoft.com/office/drawing/2014/main" id="{98153245-4870-457B-B21F-639CFD1EA5C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060" r="1787" b="-4"/>
          <a:stretch/>
        </p:blipFill>
        <p:spPr bwMode="auto">
          <a:xfrm>
            <a:off x="4252923" y="500651"/>
            <a:ext cx="3721608" cy="39975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052" name="Picture 4" descr="A picture containing indoor, table, cup, sitting&#10;&#10;Description automatically generated">
            <a:extLst>
              <a:ext uri="{FF2B5EF4-FFF2-40B4-BE49-F238E27FC236}">
                <a16:creationId xmlns:a16="http://schemas.microsoft.com/office/drawing/2014/main" id="{513E2D96-7456-48BC-98E8-6ADED31DC023}"/>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3730" r="23196" b="-2"/>
          <a:stretch/>
        </p:blipFill>
        <p:spPr bwMode="auto">
          <a:xfrm>
            <a:off x="8196526" y="529527"/>
            <a:ext cx="3721608" cy="39975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 name="TextBox 2">
            <a:extLst>
              <a:ext uri="{FF2B5EF4-FFF2-40B4-BE49-F238E27FC236}">
                <a16:creationId xmlns:a16="http://schemas.microsoft.com/office/drawing/2014/main" id="{F1E4CEE5-D16C-4B39-A22E-F0C7DE414E39}"/>
              </a:ext>
            </a:extLst>
          </p:cNvPr>
          <p:cNvSpPr txBox="1"/>
          <p:nvPr/>
        </p:nvSpPr>
        <p:spPr>
          <a:xfrm>
            <a:off x="1009403" y="4643252"/>
            <a:ext cx="9500259" cy="2192908"/>
          </a:xfrm>
          <a:prstGeom prst="rect">
            <a:avLst/>
          </a:prstGeom>
          <a:noFill/>
        </p:spPr>
        <p:txBody>
          <a:bodyPr wrap="square" rtlCol="0">
            <a:spAutoFit/>
          </a:bodyPr>
          <a:lstStyle/>
          <a:p>
            <a:br>
              <a:rPr lang="en-GB" sz="1050" dirty="0">
                <a:latin typeface="Arial Black" panose="020B0A04020102020204" pitchFamily="34" charset="0"/>
              </a:rPr>
            </a:br>
            <a:r>
              <a:rPr lang="en-GB" dirty="0">
                <a:latin typeface="Arial Black" panose="020B0A04020102020204" pitchFamily="34" charset="0"/>
              </a:rPr>
              <a:t> HALL BROTHERS WERE A SMALL OPTICAL MANUFACTURER BETTER KNOWN FOR SURVEYING INSTRUMENTS WHO BECAME PART OF AGI MANUFACTURERS OF THE AGIFLEX, AGIFOLD AND AGIFLASH CAMERAS</a:t>
            </a:r>
            <a:br>
              <a:rPr lang="en-GB" dirty="0">
                <a:latin typeface="Arial Black" panose="020B0A04020102020204" pitchFamily="34" charset="0"/>
              </a:rPr>
            </a:br>
            <a:r>
              <a:rPr lang="en-GB" dirty="0">
                <a:latin typeface="Arial Black" panose="020B0A04020102020204" pitchFamily="34" charset="0"/>
              </a:rPr>
              <a:t>THEIR NAMED LENSES SEEM ONLY TO HAVE BEEN USED ONLY FOR THIS WW2 CAMERA  BASED ON THE REFLEX KORELLE </a:t>
            </a:r>
            <a:r>
              <a:rPr lang="en-GB">
                <a:latin typeface="Arial Black" panose="020B0A04020102020204" pitchFamily="34" charset="0"/>
              </a:rPr>
              <a:t>AND LATER </a:t>
            </a:r>
            <a:r>
              <a:rPr lang="en-GB" dirty="0">
                <a:latin typeface="Arial Black" panose="020B0A04020102020204" pitchFamily="34" charset="0"/>
              </a:rPr>
              <a:t>DEVELOPED INTO THE AGIFLEX</a:t>
            </a:r>
          </a:p>
          <a:p>
            <a:endParaRPr lang="en-GB" dirty="0">
              <a:latin typeface="Arial Black" panose="020B0A04020102020204" pitchFamily="34" charset="0"/>
            </a:endParaRPr>
          </a:p>
        </p:txBody>
      </p:sp>
      <p:sp>
        <p:nvSpPr>
          <p:cNvPr id="7" name="TextBox 6"/>
          <p:cNvSpPr txBox="1"/>
          <p:nvPr/>
        </p:nvSpPr>
        <p:spPr>
          <a:xfrm>
            <a:off x="115503" y="125128"/>
            <a:ext cx="2184935" cy="369332"/>
          </a:xfrm>
          <a:prstGeom prst="rect">
            <a:avLst/>
          </a:prstGeom>
          <a:noFill/>
        </p:spPr>
        <p:txBody>
          <a:bodyPr wrap="square" rtlCol="0">
            <a:spAutoFit/>
          </a:bodyPr>
          <a:lstStyle/>
          <a:p>
            <a:r>
              <a:rPr lang="en-GB" b="1" u="sng">
                <a:latin typeface="+mj-lt"/>
              </a:rPr>
              <a:t>HALL BROS</a:t>
            </a:r>
          </a:p>
        </p:txBody>
      </p:sp>
    </p:spTree>
    <p:extLst>
      <p:ext uri="{BB962C8B-B14F-4D97-AF65-F5344CB8AC3E}">
        <p14:creationId xmlns:p14="http://schemas.microsoft.com/office/powerpoint/2010/main" val="1003400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6C4FCB0-A47C-4CA4-8495-375BCD5778A3}"/>
              </a:ext>
            </a:extLst>
          </p:cNvPr>
          <p:cNvSpPr/>
          <p:nvPr/>
        </p:nvSpPr>
        <p:spPr>
          <a:xfrm>
            <a:off x="5741376" y="0"/>
            <a:ext cx="6164873" cy="1261884"/>
          </a:xfrm>
          <a:prstGeom prst="rect">
            <a:avLst/>
          </a:prstGeom>
        </p:spPr>
        <p:txBody>
          <a:bodyPr wrap="square">
            <a:spAutoFit/>
          </a:bodyPr>
          <a:lstStyle/>
          <a:p>
            <a:pPr algn="ctr"/>
            <a:r>
              <a:rPr lang="en-GB" sz="2000" u="sng" kern="1400">
                <a:solidFill>
                  <a:srgbClr val="000000"/>
                </a:solidFill>
                <a:latin typeface="Arial Black" panose="020B0A04020102020204" pitchFamily="34" charset="0"/>
              </a:rPr>
              <a:t>BECK </a:t>
            </a:r>
          </a:p>
          <a:p>
            <a:pPr algn="ctr"/>
            <a:r>
              <a:rPr lang="en-GB" sz="1400" kern="1400">
                <a:solidFill>
                  <a:srgbClr val="000000"/>
                </a:solidFill>
                <a:latin typeface="Arial Black" panose="020B0A04020102020204" pitchFamily="34" charset="0"/>
              </a:rPr>
              <a:t>THEIR LENSES WERE USED ON SOME PRE-WAR ENSIGN CAMERAS AND ON THE “PURMA SPECIAL” MARKETED FROM 1937</a:t>
            </a:r>
          </a:p>
          <a:p>
            <a:pPr algn="ctr"/>
            <a:endParaRPr lang="en-GB" sz="1400" kern="1400">
              <a:solidFill>
                <a:srgbClr val="000000"/>
              </a:solidFill>
              <a:latin typeface="Arial Black" panose="020B0A04020102020204" pitchFamily="34" charset="0"/>
            </a:endParaRPr>
          </a:p>
        </p:txBody>
      </p:sp>
      <p:pic>
        <p:nvPicPr>
          <p:cNvPr id="2058" name="Picture 10">
            <a:extLst>
              <a:ext uri="{FF2B5EF4-FFF2-40B4-BE49-F238E27FC236}">
                <a16:creationId xmlns:a16="http://schemas.microsoft.com/office/drawing/2014/main" id="{491E4D45-129D-49C3-A766-3ABC89D22F4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950" y="0"/>
            <a:ext cx="3749996" cy="29546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 name="Rectangle 4">
            <a:extLst>
              <a:ext uri="{FF2B5EF4-FFF2-40B4-BE49-F238E27FC236}">
                <a16:creationId xmlns:a16="http://schemas.microsoft.com/office/drawing/2014/main" id="{0E495CF6-0837-45F8-A3AE-3DBADF70643F}"/>
              </a:ext>
            </a:extLst>
          </p:cNvPr>
          <p:cNvSpPr/>
          <p:nvPr/>
        </p:nvSpPr>
        <p:spPr>
          <a:xfrm>
            <a:off x="5786164" y="1781840"/>
            <a:ext cx="6096000" cy="1408078"/>
          </a:xfrm>
          <a:prstGeom prst="rect">
            <a:avLst/>
          </a:prstGeom>
        </p:spPr>
        <p:txBody>
          <a:bodyPr>
            <a:spAutoFit/>
          </a:bodyPr>
          <a:lstStyle/>
          <a:p>
            <a:pPr algn="ctr">
              <a:lnSpc>
                <a:spcPct val="75000"/>
              </a:lnSpc>
            </a:pPr>
            <a:r>
              <a:rPr lang="en-GB" sz="2000" u="sng" kern="1400">
                <a:solidFill>
                  <a:srgbClr val="000000"/>
                </a:solidFill>
                <a:latin typeface="Arial Black" panose="020B0A04020102020204" pitchFamily="34" charset="0"/>
              </a:rPr>
              <a:t> BRITISH OPTICAL LENS CO/CORFIELD</a:t>
            </a:r>
          </a:p>
          <a:p>
            <a:pPr algn="ctr">
              <a:lnSpc>
                <a:spcPct val="75000"/>
              </a:lnSpc>
            </a:pPr>
            <a:endParaRPr lang="en-GB" sz="1400" kern="1400">
              <a:solidFill>
                <a:srgbClr val="000000"/>
              </a:solidFill>
              <a:latin typeface="Arial Black" panose="020B0A04020102020204" pitchFamily="34" charset="0"/>
            </a:endParaRPr>
          </a:p>
          <a:p>
            <a:pPr algn="ctr">
              <a:lnSpc>
                <a:spcPct val="75000"/>
              </a:lnSpc>
            </a:pPr>
            <a:r>
              <a:rPr lang="en-GB" sz="1400" kern="1400">
                <a:solidFill>
                  <a:srgbClr val="000000"/>
                </a:solidFill>
                <a:latin typeface="Arial Black" panose="020B0A04020102020204" pitchFamily="34" charset="0"/>
              </a:rPr>
              <a:t>EARLY  PERIFLEX LENS ELEMENTS BASED ON A COOKE TRIPLET DESIGN BY FRED ARCHENHOLD AND MOUNTED BY CORFIELDS  THEMSELVES. BOL ALSO PRODUCED THER 100mm LONG FOCUS &amp; APO-LUMAR ENLARGING LENSES</a:t>
            </a:r>
          </a:p>
          <a:p>
            <a:endParaRPr lang="en-GB" kern="1400">
              <a:solidFill>
                <a:srgbClr val="000000"/>
              </a:solidFill>
              <a:latin typeface="Arial Black" panose="020B0A04020102020204" pitchFamily="34" charset="0"/>
            </a:endParaRPr>
          </a:p>
        </p:txBody>
      </p:sp>
      <p:pic>
        <p:nvPicPr>
          <p:cNvPr id="2060" name="Picture 12">
            <a:extLst>
              <a:ext uri="{FF2B5EF4-FFF2-40B4-BE49-F238E27FC236}">
                <a16:creationId xmlns:a16="http://schemas.microsoft.com/office/drawing/2014/main" id="{3331280D-9EC6-4709-AEF7-F5997F58FE7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15250" y="3298694"/>
            <a:ext cx="4230905" cy="30924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061" name="Picture 13" descr="lumax45_lens01">
            <a:extLst>
              <a:ext uri="{FF2B5EF4-FFF2-40B4-BE49-F238E27FC236}">
                <a16:creationId xmlns:a16="http://schemas.microsoft.com/office/drawing/2014/main" id="{5969A043-846C-46DC-A203-8CE7A41D0DC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2014" y="3314890"/>
            <a:ext cx="3203575" cy="192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6" name="Rectangle 5">
            <a:extLst>
              <a:ext uri="{FF2B5EF4-FFF2-40B4-BE49-F238E27FC236}">
                <a16:creationId xmlns:a16="http://schemas.microsoft.com/office/drawing/2014/main" id="{27D6D8A9-59DB-434D-92D5-270BF510B912}"/>
              </a:ext>
            </a:extLst>
          </p:cNvPr>
          <p:cNvSpPr/>
          <p:nvPr/>
        </p:nvSpPr>
        <p:spPr>
          <a:xfrm>
            <a:off x="514351" y="5702447"/>
            <a:ext cx="3981450" cy="830997"/>
          </a:xfrm>
          <a:prstGeom prst="rect">
            <a:avLst/>
          </a:prstGeom>
        </p:spPr>
        <p:txBody>
          <a:bodyPr wrap="square">
            <a:spAutoFit/>
          </a:bodyPr>
          <a:lstStyle/>
          <a:p>
            <a:pPr algn="ctr"/>
            <a:r>
              <a:rPr lang="en-GB" sz="1200" kern="1400">
                <a:solidFill>
                  <a:srgbClr val="000000"/>
                </a:solidFill>
                <a:latin typeface="Arial Black" panose="020B0A04020102020204" pitchFamily="34" charset="0"/>
              </a:rPr>
              <a:t>THE 1961 GERMAN ENNA</a:t>
            </a:r>
          </a:p>
          <a:p>
            <a:pPr algn="ctr"/>
            <a:r>
              <a:rPr lang="en-GB" sz="1200" kern="1400">
                <a:solidFill>
                  <a:srgbClr val="000000"/>
                </a:solidFill>
                <a:latin typeface="Arial Black" panose="020B0A04020102020204" pitchFamily="34" charset="0"/>
              </a:rPr>
              <a:t> 6 ELEMENT 45mm f1.9 PERIFLEX LENS</a:t>
            </a:r>
          </a:p>
          <a:p>
            <a:pPr algn="ctr"/>
            <a:r>
              <a:rPr lang="en-GB" sz="1200" kern="1400">
                <a:solidFill>
                  <a:srgbClr val="000000"/>
                </a:solidFill>
                <a:latin typeface="Arial Black" panose="020B0A04020102020204" pitchFamily="34" charset="0"/>
              </a:rPr>
              <a:t>LICENSED BY WRAY </a:t>
            </a:r>
          </a:p>
          <a:p>
            <a:r>
              <a:rPr lang="en-GB" sz="1200" kern="1400">
                <a:solidFill>
                  <a:srgbClr val="000000"/>
                </a:solidFill>
                <a:latin typeface="Arial Black" panose="020B0A04020102020204" pitchFamily="34" charset="0"/>
              </a:rPr>
              <a:t> </a:t>
            </a:r>
          </a:p>
        </p:txBody>
      </p:sp>
      <p:pic>
        <p:nvPicPr>
          <p:cNvPr id="9" name="Picture 11">
            <a:extLst>
              <a:ext uri="{FF2B5EF4-FFF2-40B4-BE49-F238E27FC236}">
                <a16:creationId xmlns:a16="http://schemas.microsoft.com/office/drawing/2014/main" id="{DFA484F6-3D66-4C34-9B0D-431635A13DE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81584" y="3139781"/>
            <a:ext cx="1800225" cy="1690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0" name="TextBox 9"/>
          <p:cNvSpPr txBox="1"/>
          <p:nvPr/>
        </p:nvSpPr>
        <p:spPr>
          <a:xfrm>
            <a:off x="4933950" y="4914900"/>
            <a:ext cx="2609850" cy="276999"/>
          </a:xfrm>
          <a:prstGeom prst="rect">
            <a:avLst/>
          </a:prstGeom>
          <a:noFill/>
        </p:spPr>
        <p:txBody>
          <a:bodyPr wrap="square" rtlCol="0">
            <a:spAutoFit/>
          </a:bodyPr>
          <a:lstStyle/>
          <a:p>
            <a:r>
              <a:rPr lang="en-GB" sz="1200">
                <a:latin typeface="+mj-lt"/>
              </a:rPr>
              <a:t>COOKE TRIPLET LENS</a:t>
            </a:r>
          </a:p>
        </p:txBody>
      </p:sp>
    </p:spTree>
    <p:extLst>
      <p:ext uri="{BB962C8B-B14F-4D97-AF65-F5344CB8AC3E}">
        <p14:creationId xmlns:p14="http://schemas.microsoft.com/office/powerpoint/2010/main" val="1790735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0" name="Rectangle 76">
            <a:extLst>
              <a:ext uri="{FF2B5EF4-FFF2-40B4-BE49-F238E27FC236}">
                <a16:creationId xmlns:a16="http://schemas.microsoft.com/office/drawing/2014/main" id="{6C2997EE-0889-44C3-AC0D-18F26AC9A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Black" panose="020B0A04020102020204" pitchFamily="34" charset="0"/>
            </a:endParaRPr>
          </a:p>
        </p:txBody>
      </p:sp>
      <p:pic>
        <p:nvPicPr>
          <p:cNvPr id="1028" name="Picture 4">
            <a:extLst>
              <a:ext uri="{FF2B5EF4-FFF2-40B4-BE49-F238E27FC236}">
                <a16:creationId xmlns:a16="http://schemas.microsoft.com/office/drawing/2014/main" id="{21371AC9-8050-459C-B2C5-A75C1F24280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119" r="-3" b="11029"/>
          <a:stretch/>
        </p:blipFill>
        <p:spPr bwMode="auto">
          <a:xfrm>
            <a:off x="4625754" y="934096"/>
            <a:ext cx="3752994" cy="2142609"/>
          </a:xfrm>
          <a:custGeom>
            <a:avLst/>
            <a:gdLst>
              <a:gd name="connsiteX0" fmla="*/ 1738471 w 6569769"/>
              <a:gd name="connsiteY0" fmla="*/ 0 h 3750734"/>
              <a:gd name="connsiteX1" fmla="*/ 6569769 w 6569769"/>
              <a:gd name="connsiteY1" fmla="*/ 0 h 3750734"/>
              <a:gd name="connsiteX2" fmla="*/ 6569769 w 6569769"/>
              <a:gd name="connsiteY2" fmla="*/ 3750734 h 3750734"/>
              <a:gd name="connsiteX3" fmla="*/ 0 w 6569769"/>
              <a:gd name="connsiteY3" fmla="*/ 3750734 h 3750734"/>
            </a:gdLst>
            <a:ahLst/>
            <a:cxnLst>
              <a:cxn ang="0">
                <a:pos x="connsiteX0" y="connsiteY0"/>
              </a:cxn>
              <a:cxn ang="0">
                <a:pos x="connsiteX1" y="connsiteY1"/>
              </a:cxn>
              <a:cxn ang="0">
                <a:pos x="connsiteX2" y="connsiteY2"/>
              </a:cxn>
              <a:cxn ang="0">
                <a:pos x="connsiteX3" y="connsiteY3"/>
              </a:cxn>
            </a:cxnLst>
            <a:rect l="l" t="t" r="r" b="b"/>
            <a:pathLst>
              <a:path w="6569769" h="3750734">
                <a:moveTo>
                  <a:pt x="1738471" y="0"/>
                </a:moveTo>
                <a:lnTo>
                  <a:pt x="6569769" y="0"/>
                </a:lnTo>
                <a:lnTo>
                  <a:pt x="6569769" y="3750734"/>
                </a:lnTo>
                <a:lnTo>
                  <a:pt x="0" y="3750734"/>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27" name="Picture 3">
            <a:extLst>
              <a:ext uri="{FF2B5EF4-FFF2-40B4-BE49-F238E27FC236}">
                <a16:creationId xmlns:a16="http://schemas.microsoft.com/office/drawing/2014/main" id="{A662D5BE-E584-4B83-9DD1-5CEE245E594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8574" b="22098"/>
          <a:stretch/>
        </p:blipFill>
        <p:spPr bwMode="auto">
          <a:xfrm>
            <a:off x="3787133" y="2973224"/>
            <a:ext cx="4617733" cy="1796206"/>
          </a:xfrm>
          <a:custGeom>
            <a:avLst/>
            <a:gdLst>
              <a:gd name="connsiteX0" fmla="*/ 1376648 w 8009991"/>
              <a:gd name="connsiteY0" fmla="*/ 0 h 2970106"/>
              <a:gd name="connsiteX1" fmla="*/ 8009991 w 8009991"/>
              <a:gd name="connsiteY1" fmla="*/ 0 h 2970106"/>
              <a:gd name="connsiteX2" fmla="*/ 8009991 w 8009991"/>
              <a:gd name="connsiteY2" fmla="*/ 2970106 h 2970106"/>
              <a:gd name="connsiteX3" fmla="*/ 0 w 8009991"/>
              <a:gd name="connsiteY3" fmla="*/ 2970106 h 2970106"/>
            </a:gdLst>
            <a:ahLst/>
            <a:cxnLst>
              <a:cxn ang="0">
                <a:pos x="connsiteX0" y="connsiteY0"/>
              </a:cxn>
              <a:cxn ang="0">
                <a:pos x="connsiteX1" y="connsiteY1"/>
              </a:cxn>
              <a:cxn ang="0">
                <a:pos x="connsiteX2" y="connsiteY2"/>
              </a:cxn>
              <a:cxn ang="0">
                <a:pos x="connsiteX3" y="connsiteY3"/>
              </a:cxn>
            </a:cxnLst>
            <a:rect l="l" t="t" r="r" b="b"/>
            <a:pathLst>
              <a:path w="8009991" h="2970106">
                <a:moveTo>
                  <a:pt x="1376648" y="0"/>
                </a:moveTo>
                <a:lnTo>
                  <a:pt x="8009991" y="0"/>
                </a:lnTo>
                <a:lnTo>
                  <a:pt x="8009991" y="2970106"/>
                </a:lnTo>
                <a:lnTo>
                  <a:pt x="0" y="2970106"/>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26" name="Picture 2" descr="medium_1990_5036_0450">
            <a:extLst>
              <a:ext uri="{FF2B5EF4-FFF2-40B4-BE49-F238E27FC236}">
                <a16:creationId xmlns:a16="http://schemas.microsoft.com/office/drawing/2014/main" id="{193F4D1E-13F4-4813-B480-1A8BA048DAB7}"/>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344" r="17167" b="1"/>
          <a:stretch/>
        </p:blipFill>
        <p:spPr bwMode="auto">
          <a:xfrm>
            <a:off x="1445227" y="934096"/>
            <a:ext cx="4415119" cy="3835334"/>
          </a:xfrm>
          <a:custGeom>
            <a:avLst/>
            <a:gdLst>
              <a:gd name="connsiteX0" fmla="*/ 0 w 7503111"/>
              <a:gd name="connsiteY0" fmla="*/ 0 h 6858000"/>
              <a:gd name="connsiteX1" fmla="*/ 677334 w 7503111"/>
              <a:gd name="connsiteY1" fmla="*/ 0 h 6858000"/>
              <a:gd name="connsiteX2" fmla="*/ 1168036 w 7503111"/>
              <a:gd name="connsiteY2" fmla="*/ 0 h 6858000"/>
              <a:gd name="connsiteX3" fmla="*/ 1205499 w 7503111"/>
              <a:gd name="connsiteY3" fmla="*/ 0 h 6858000"/>
              <a:gd name="connsiteX4" fmla="*/ 1647632 w 7503111"/>
              <a:gd name="connsiteY4" fmla="*/ 0 h 6858000"/>
              <a:gd name="connsiteX5" fmla="*/ 7215401 w 7503111"/>
              <a:gd name="connsiteY5" fmla="*/ 0 h 6858000"/>
              <a:gd name="connsiteX6" fmla="*/ 4041567 w 7503111"/>
              <a:gd name="connsiteY6" fmla="*/ 6852993 h 6858000"/>
              <a:gd name="connsiteX7" fmla="*/ 7503111 w 7503111"/>
              <a:gd name="connsiteY7" fmla="*/ 6852993 h 6858000"/>
              <a:gd name="connsiteX8" fmla="*/ 7503111 w 7503111"/>
              <a:gd name="connsiteY8" fmla="*/ 6852994 h 6858000"/>
              <a:gd name="connsiteX9" fmla="*/ 1647632 w 7503111"/>
              <a:gd name="connsiteY9" fmla="*/ 6852994 h 6858000"/>
              <a:gd name="connsiteX10" fmla="*/ 1647632 w 7503111"/>
              <a:gd name="connsiteY10" fmla="*/ 6858000 h 6858000"/>
              <a:gd name="connsiteX11" fmla="*/ 0 w 750311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03111" h="6858000">
                <a:moveTo>
                  <a:pt x="0" y="0"/>
                </a:moveTo>
                <a:lnTo>
                  <a:pt x="677334" y="0"/>
                </a:lnTo>
                <a:lnTo>
                  <a:pt x="1168036" y="0"/>
                </a:lnTo>
                <a:lnTo>
                  <a:pt x="1205499" y="0"/>
                </a:lnTo>
                <a:lnTo>
                  <a:pt x="1647632" y="0"/>
                </a:lnTo>
                <a:lnTo>
                  <a:pt x="7215401" y="0"/>
                </a:lnTo>
                <a:lnTo>
                  <a:pt x="4041567" y="6852993"/>
                </a:lnTo>
                <a:lnTo>
                  <a:pt x="7503111" y="6852993"/>
                </a:lnTo>
                <a:lnTo>
                  <a:pt x="7503111" y="6852994"/>
                </a:lnTo>
                <a:lnTo>
                  <a:pt x="1647632" y="6852994"/>
                </a:lnTo>
                <a:lnTo>
                  <a:pt x="1647632" y="6858000"/>
                </a:lnTo>
                <a:lnTo>
                  <a:pt x="0" y="6858000"/>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Box 6"/>
          <p:cNvSpPr txBox="1"/>
          <p:nvPr/>
        </p:nvSpPr>
        <p:spPr>
          <a:xfrm>
            <a:off x="0" y="0"/>
            <a:ext cx="7305575" cy="646331"/>
          </a:xfrm>
          <a:prstGeom prst="rect">
            <a:avLst/>
          </a:prstGeom>
          <a:noFill/>
        </p:spPr>
        <p:txBody>
          <a:bodyPr wrap="square" rtlCol="0">
            <a:spAutoFit/>
          </a:bodyPr>
          <a:lstStyle/>
          <a:p>
            <a:r>
              <a:rPr lang="en-GB">
                <a:solidFill>
                  <a:schemeClr val="bg1"/>
                </a:solidFill>
                <a:latin typeface="+mj-lt"/>
              </a:rPr>
              <a:t>HIGH QUALITY CAMERAS </a:t>
            </a:r>
          </a:p>
          <a:p>
            <a:r>
              <a:rPr lang="en-GB">
                <a:solidFill>
                  <a:schemeClr val="bg1"/>
                </a:solidFill>
                <a:latin typeface="+mj-lt"/>
              </a:rPr>
              <a:t>DEMANDED  HIGH QUALITY LENSES</a:t>
            </a:r>
          </a:p>
        </p:txBody>
      </p:sp>
    </p:spTree>
    <p:extLst>
      <p:ext uri="{BB962C8B-B14F-4D97-AF65-F5344CB8AC3E}">
        <p14:creationId xmlns:p14="http://schemas.microsoft.com/office/powerpoint/2010/main" val="2761312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1CF276B-8642-4789-A1A4-A5F1ED094667}"/>
              </a:ext>
            </a:extLst>
          </p:cNvPr>
          <p:cNvSpPr/>
          <p:nvPr/>
        </p:nvSpPr>
        <p:spPr>
          <a:xfrm>
            <a:off x="383457" y="-62679"/>
            <a:ext cx="6047749" cy="4339650"/>
          </a:xfrm>
          <a:prstGeom prst="rect">
            <a:avLst/>
          </a:prstGeom>
        </p:spPr>
        <p:txBody>
          <a:bodyPr wrap="square">
            <a:spAutoFit/>
          </a:bodyPr>
          <a:lstStyle/>
          <a:p>
            <a:r>
              <a:rPr lang="en-GB" sz="2400" kern="1400">
                <a:solidFill>
                  <a:srgbClr val="000000"/>
                </a:solidFill>
                <a:latin typeface="Arial Black" panose="020B0A04020102020204" pitchFamily="34" charset="0"/>
              </a:rPr>
              <a:t>						  </a:t>
            </a:r>
            <a:r>
              <a:rPr lang="en-GB" sz="2400" u="sng" kern="1400">
                <a:solidFill>
                  <a:srgbClr val="000000"/>
                </a:solidFill>
                <a:latin typeface="Arial Black" panose="020B0A04020102020204" pitchFamily="34" charset="0"/>
              </a:rPr>
              <a:t>ROSS</a:t>
            </a:r>
          </a:p>
          <a:p>
            <a:pPr marL="359994" indent="-359994"/>
            <a:endParaRPr lang="en-GB" sz="1200" kern="1400">
              <a:solidFill>
                <a:srgbClr val="000000"/>
              </a:solidFill>
              <a:latin typeface="Arial Black" panose="020B0A04020102020204" pitchFamily="34" charset="0"/>
            </a:endParaRPr>
          </a:p>
          <a:p>
            <a:pPr marL="359994" indent="-359994"/>
            <a:r>
              <a:rPr lang="en-GB" sz="1200" kern="1400">
                <a:solidFill>
                  <a:srgbClr val="000000"/>
                </a:solidFill>
                <a:latin typeface="Arial Black" panose="020B0A04020102020204" pitchFamily="34" charset="0"/>
              </a:rPr>
              <a:t>· 1831 ROSS DESIGNED AN ACHROMATIC LENS</a:t>
            </a:r>
          </a:p>
          <a:p>
            <a:pPr marL="359994" indent="-359994"/>
            <a:endParaRPr lang="en-GB" sz="1200" kern="1400">
              <a:solidFill>
                <a:srgbClr val="000000"/>
              </a:solidFill>
              <a:latin typeface="Arial Black" panose="020B0A04020102020204" pitchFamily="34" charset="0"/>
            </a:endParaRPr>
          </a:p>
          <a:p>
            <a:pPr marL="359994" indent="-359994"/>
            <a:endParaRPr lang="en-GB" sz="1200" kern="1400">
              <a:solidFill>
                <a:srgbClr val="000000"/>
              </a:solidFill>
              <a:latin typeface="Arial Black" panose="020B0A04020102020204" pitchFamily="34" charset="0"/>
            </a:endParaRPr>
          </a:p>
          <a:p>
            <a:pPr marL="359994" indent="-359994"/>
            <a:endParaRPr lang="en-GB" sz="1200" kern="1400">
              <a:solidFill>
                <a:srgbClr val="000000"/>
              </a:solidFill>
              <a:latin typeface="Arial Black" panose="020B0A04020102020204" pitchFamily="34" charset="0"/>
            </a:endParaRPr>
          </a:p>
          <a:p>
            <a:pPr marL="359994" indent="-359994"/>
            <a:endParaRPr lang="en-GB" sz="1200" kern="1400">
              <a:solidFill>
                <a:srgbClr val="000000"/>
              </a:solidFill>
              <a:latin typeface="Arial Black" panose="020B0A04020102020204" pitchFamily="34" charset="0"/>
            </a:endParaRPr>
          </a:p>
          <a:p>
            <a:pPr marL="359994" indent="-359994"/>
            <a:endParaRPr lang="en-GB" sz="1200" kern="1400">
              <a:solidFill>
                <a:srgbClr val="000000"/>
              </a:solidFill>
              <a:latin typeface="Arial Black" panose="020B0A04020102020204" pitchFamily="34" charset="0"/>
            </a:endParaRPr>
          </a:p>
          <a:p>
            <a:pPr marL="359994" indent="-359994"/>
            <a:endParaRPr lang="en-GB" sz="1200" kern="1400">
              <a:solidFill>
                <a:srgbClr val="000000"/>
              </a:solidFill>
              <a:latin typeface="Arial Black" panose="020B0A04020102020204" pitchFamily="34" charset="0"/>
            </a:endParaRPr>
          </a:p>
          <a:p>
            <a:pPr marL="359994" indent="-359994"/>
            <a:endParaRPr lang="en-GB" sz="1200" kern="1400">
              <a:solidFill>
                <a:srgbClr val="000000"/>
              </a:solidFill>
              <a:latin typeface="Arial Black" panose="020B0A04020102020204" pitchFamily="34" charset="0"/>
            </a:endParaRPr>
          </a:p>
          <a:p>
            <a:pPr marL="359994" indent="-359994"/>
            <a:endParaRPr lang="en-GB" sz="1200" kern="1400">
              <a:solidFill>
                <a:srgbClr val="000000"/>
              </a:solidFill>
              <a:latin typeface="Arial Black" panose="020B0A04020102020204" pitchFamily="34" charset="0"/>
            </a:endParaRPr>
          </a:p>
          <a:p>
            <a:pPr marL="359994" indent="-359994"/>
            <a:endParaRPr lang="en-GB" sz="1200" kern="1400">
              <a:solidFill>
                <a:srgbClr val="000000"/>
              </a:solidFill>
              <a:latin typeface="Arial Black" panose="020B0A04020102020204" pitchFamily="34" charset="0"/>
            </a:endParaRPr>
          </a:p>
          <a:p>
            <a:pPr marL="359994" indent="-359994"/>
            <a:endParaRPr lang="en-GB" sz="1200" kern="1400">
              <a:solidFill>
                <a:srgbClr val="000000"/>
              </a:solidFill>
              <a:latin typeface="Arial Black" panose="020B0A04020102020204" pitchFamily="34" charset="0"/>
            </a:endParaRPr>
          </a:p>
          <a:p>
            <a:pPr marL="359994" indent="-359994"/>
            <a:endParaRPr lang="en-GB" sz="1200" kern="1400">
              <a:solidFill>
                <a:srgbClr val="000000"/>
              </a:solidFill>
              <a:latin typeface="Arial Black" panose="020B0A04020102020204" pitchFamily="34" charset="0"/>
            </a:endParaRPr>
          </a:p>
          <a:p>
            <a:pPr marL="359994" indent="-359994"/>
            <a:endParaRPr lang="en-GB" sz="1200" kern="1400">
              <a:solidFill>
                <a:srgbClr val="000000"/>
              </a:solidFill>
              <a:latin typeface="Arial Black" panose="020B0A04020102020204" pitchFamily="34" charset="0"/>
            </a:endParaRPr>
          </a:p>
          <a:p>
            <a:pPr marL="359994" indent="-359994"/>
            <a:endParaRPr lang="en-GB" sz="1200" kern="1400">
              <a:solidFill>
                <a:srgbClr val="000000"/>
              </a:solidFill>
              <a:latin typeface="Arial Black" panose="020B0A04020102020204" pitchFamily="34" charset="0"/>
            </a:endParaRPr>
          </a:p>
          <a:p>
            <a:pPr marL="359994" indent="-359994"/>
            <a:endParaRPr lang="en-GB" sz="1200" kern="1400">
              <a:solidFill>
                <a:srgbClr val="000000"/>
              </a:solidFill>
              <a:latin typeface="Arial Black" panose="020B0A04020102020204" pitchFamily="34" charset="0"/>
            </a:endParaRPr>
          </a:p>
          <a:p>
            <a:pPr marL="359994" indent="-359994"/>
            <a:endParaRPr lang="en-GB" sz="1200" kern="1400">
              <a:solidFill>
                <a:srgbClr val="000000"/>
              </a:solidFill>
              <a:latin typeface="Arial Black" panose="020B0A04020102020204" pitchFamily="34" charset="0"/>
            </a:endParaRPr>
          </a:p>
          <a:p>
            <a:pPr marL="359994" indent="-359994"/>
            <a:endParaRPr lang="en-GB" sz="1200" kern="1400">
              <a:solidFill>
                <a:srgbClr val="000000"/>
              </a:solidFill>
              <a:latin typeface="Arial Black" panose="020B0A04020102020204" pitchFamily="34" charset="0"/>
            </a:endParaRPr>
          </a:p>
          <a:p>
            <a:pPr marL="359994" indent="-359994"/>
            <a:r>
              <a:rPr lang="en-GB" sz="1200" kern="1400">
                <a:solidFill>
                  <a:srgbClr val="000000"/>
                </a:solidFill>
                <a:latin typeface="Arial Black" panose="020B0A04020102020204" pitchFamily="34" charset="0"/>
              </a:rPr>
              <a:t>·</a:t>
            </a:r>
          </a:p>
        </p:txBody>
      </p:sp>
      <p:pic>
        <p:nvPicPr>
          <p:cNvPr id="3074" name="Picture 2">
            <a:extLst>
              <a:ext uri="{FF2B5EF4-FFF2-40B4-BE49-F238E27FC236}">
                <a16:creationId xmlns:a16="http://schemas.microsoft.com/office/drawing/2014/main" id="{9B2929B4-6C1F-4712-83C7-FE099C20EEB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493" y="1115518"/>
            <a:ext cx="3575494" cy="23423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3076" name="Picture 4">
            <a:extLst>
              <a:ext uri="{FF2B5EF4-FFF2-40B4-BE49-F238E27FC236}">
                <a16:creationId xmlns:a16="http://schemas.microsoft.com/office/drawing/2014/main" id="{ED6DECF1-EABC-4182-9E49-DBEBBB536A4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6531429" y="349748"/>
            <a:ext cx="3163922" cy="3108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8" name="Picture 3">
            <a:extLst>
              <a:ext uri="{FF2B5EF4-FFF2-40B4-BE49-F238E27FC236}">
                <a16:creationId xmlns:a16="http://schemas.microsoft.com/office/drawing/2014/main" id="{D71CAF5F-45CB-47A6-A34A-3F222EE9471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2694306" y="1665054"/>
            <a:ext cx="1433806" cy="51841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 name="Rectangle 2">
            <a:extLst>
              <a:ext uri="{FF2B5EF4-FFF2-40B4-BE49-F238E27FC236}">
                <a16:creationId xmlns:a16="http://schemas.microsoft.com/office/drawing/2014/main" id="{E1ED5008-29B7-4C46-98F2-3751C5444CB8}"/>
              </a:ext>
            </a:extLst>
          </p:cNvPr>
          <p:cNvSpPr/>
          <p:nvPr/>
        </p:nvSpPr>
        <p:spPr>
          <a:xfrm>
            <a:off x="9747100" y="278296"/>
            <a:ext cx="2444900" cy="276999"/>
          </a:xfrm>
          <a:prstGeom prst="rect">
            <a:avLst/>
          </a:prstGeom>
        </p:spPr>
        <p:txBody>
          <a:bodyPr wrap="square">
            <a:spAutoFit/>
          </a:bodyPr>
          <a:lstStyle/>
          <a:p>
            <a:pPr marL="359994" indent="-359994"/>
            <a:r>
              <a:rPr lang="en-GB" sz="1200" kern="1400">
                <a:solidFill>
                  <a:srgbClr val="000000"/>
                </a:solidFill>
                <a:latin typeface="Arial Black" panose="020B0A04020102020204" pitchFamily="34" charset="0"/>
              </a:rPr>
              <a:t>· 1840 THE PETZVAL LENS</a:t>
            </a:r>
          </a:p>
        </p:txBody>
      </p:sp>
      <p:sp>
        <p:nvSpPr>
          <p:cNvPr id="4" name="Rectangle 3">
            <a:extLst>
              <a:ext uri="{FF2B5EF4-FFF2-40B4-BE49-F238E27FC236}">
                <a16:creationId xmlns:a16="http://schemas.microsoft.com/office/drawing/2014/main" id="{30CFCCA2-B964-4DA5-BADF-BC627EF89528}"/>
              </a:ext>
            </a:extLst>
          </p:cNvPr>
          <p:cNvSpPr/>
          <p:nvPr/>
        </p:nvSpPr>
        <p:spPr>
          <a:xfrm>
            <a:off x="4992303" y="5433082"/>
            <a:ext cx="6096000" cy="1200329"/>
          </a:xfrm>
          <a:prstGeom prst="rect">
            <a:avLst/>
          </a:prstGeom>
        </p:spPr>
        <p:txBody>
          <a:bodyPr>
            <a:spAutoFit/>
          </a:bodyPr>
          <a:lstStyle/>
          <a:p>
            <a:pPr marL="359994" indent="-359994"/>
            <a:endParaRPr lang="en-GB" kern="1400">
              <a:solidFill>
                <a:srgbClr val="000000"/>
              </a:solidFill>
              <a:latin typeface="Arial Black" panose="020B0A04020102020204" pitchFamily="34" charset="0"/>
            </a:endParaRPr>
          </a:p>
          <a:p>
            <a:pPr marL="359994" indent="-359994"/>
            <a:endParaRPr lang="en-GB" kern="1400">
              <a:solidFill>
                <a:srgbClr val="000000"/>
              </a:solidFill>
              <a:latin typeface="Arial Black" panose="020B0A04020102020204" pitchFamily="34" charset="0"/>
            </a:endParaRPr>
          </a:p>
          <a:p>
            <a:pPr marL="359994" indent="-359994"/>
            <a:r>
              <a:rPr lang="en-GB" sz="1200" kern="1400">
                <a:solidFill>
                  <a:srgbClr val="000000"/>
                </a:solidFill>
                <a:latin typeface="Arial Black" panose="020B0A04020102020204" pitchFamily="34" charset="0"/>
              </a:rPr>
              <a:t> 1874  RAPID RECTILINEAR DESIGN (INVENTED BY DALLMEYER)  WITH MAXIMUM APERTURE ABOUT f8.0</a:t>
            </a:r>
          </a:p>
          <a:p>
            <a:r>
              <a:rPr lang="en-GB" sz="1200" u="sng" kern="1400">
                <a:solidFill>
                  <a:srgbClr val="000000"/>
                </a:solidFill>
                <a:latin typeface="Arial Black" panose="020B0A04020102020204" pitchFamily="34" charset="0"/>
              </a:rPr>
              <a:t>  </a:t>
            </a:r>
            <a:endParaRPr lang="en-GB" sz="1200" kern="1400">
              <a:solidFill>
                <a:srgbClr val="000000"/>
              </a:solidFill>
              <a:latin typeface="Arial Black" panose="020B0A04020102020204" pitchFamily="34" charset="0"/>
            </a:endParaRPr>
          </a:p>
        </p:txBody>
      </p:sp>
      <p:pic>
        <p:nvPicPr>
          <p:cNvPr id="10" name="Picture 6">
            <a:extLst>
              <a:ext uri="{FF2B5EF4-FFF2-40B4-BE49-F238E27FC236}">
                <a16:creationId xmlns:a16="http://schemas.microsoft.com/office/drawing/2014/main" id="{2AB5C308-E3F4-4A74-A1D9-F80E933F06C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41056" y="3423649"/>
            <a:ext cx="2233768" cy="1900239"/>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1" name="Picture 5" descr="L58d">
            <a:extLst>
              <a:ext uri="{FF2B5EF4-FFF2-40B4-BE49-F238E27FC236}">
                <a16:creationId xmlns:a16="http://schemas.microsoft.com/office/drawing/2014/main" id="{1F7F8240-6E75-499C-AF77-31069D80DAC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29245" y="1638795"/>
            <a:ext cx="2332127" cy="1683733"/>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Box 4">
            <a:extLst>
              <a:ext uri="{FF2B5EF4-FFF2-40B4-BE49-F238E27FC236}">
                <a16:creationId xmlns:a16="http://schemas.microsoft.com/office/drawing/2014/main" id="{37E18832-6FAC-4969-8C23-156CFAA2345A}"/>
              </a:ext>
            </a:extLst>
          </p:cNvPr>
          <p:cNvSpPr txBox="1"/>
          <p:nvPr/>
        </p:nvSpPr>
        <p:spPr>
          <a:xfrm>
            <a:off x="3901041" y="3201802"/>
            <a:ext cx="1987179" cy="646331"/>
          </a:xfrm>
          <a:prstGeom prst="rect">
            <a:avLst/>
          </a:prstGeom>
          <a:noFill/>
        </p:spPr>
        <p:txBody>
          <a:bodyPr wrap="square" rtlCol="0">
            <a:spAutoFit/>
          </a:bodyPr>
          <a:lstStyle/>
          <a:p>
            <a:r>
              <a:rPr lang="en-GB" b="1">
                <a:latin typeface="Arial Black" panose="020B0A04020102020204" pitchFamily="34" charset="0"/>
              </a:rPr>
              <a:t>A telescope from 1850</a:t>
            </a:r>
          </a:p>
        </p:txBody>
      </p:sp>
      <p:sp>
        <p:nvSpPr>
          <p:cNvPr id="12" name="TextBox 11"/>
          <p:cNvSpPr txBox="1"/>
          <p:nvPr/>
        </p:nvSpPr>
        <p:spPr>
          <a:xfrm>
            <a:off x="9799982" y="606287"/>
            <a:ext cx="2246244" cy="461665"/>
          </a:xfrm>
          <a:prstGeom prst="rect">
            <a:avLst/>
          </a:prstGeom>
          <a:noFill/>
        </p:spPr>
        <p:txBody>
          <a:bodyPr wrap="square" rtlCol="0">
            <a:spAutoFit/>
          </a:bodyPr>
          <a:lstStyle/>
          <a:p>
            <a:r>
              <a:rPr lang="en-GB" sz="1200">
                <a:latin typeface="+mj-lt"/>
              </a:rPr>
              <a:t>INVENTED BY PETZVAL &amp; VOIGHTLANDER</a:t>
            </a:r>
          </a:p>
        </p:txBody>
      </p:sp>
    </p:spTree>
    <p:extLst>
      <p:ext uri="{BB962C8B-B14F-4D97-AF65-F5344CB8AC3E}">
        <p14:creationId xmlns:p14="http://schemas.microsoft.com/office/powerpoint/2010/main" val="2063341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C96C8BAF-68F3-4B78-B238-35DF5D8656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Black" panose="020B0A04020102020204" pitchFamily="34" charset="0"/>
            </a:endParaRPr>
          </a:p>
        </p:txBody>
      </p:sp>
      <p:grpSp>
        <p:nvGrpSpPr>
          <p:cNvPr id="73" name="Group 72">
            <a:extLst>
              <a:ext uri="{FF2B5EF4-FFF2-40B4-BE49-F238E27FC236}">
                <a16:creationId xmlns:a16="http://schemas.microsoft.com/office/drawing/2014/main" id="{4F4CD6D0-5A87-4BA2-A13A-0E40511C3C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4774" y="699565"/>
            <a:ext cx="3553132" cy="5156200"/>
            <a:chOff x="7807230" y="2012810"/>
            <a:chExt cx="3251252" cy="3459865"/>
          </a:xfrm>
        </p:grpSpPr>
        <p:sp>
          <p:nvSpPr>
            <p:cNvPr id="74" name="Rectangle 73">
              <a:extLst>
                <a:ext uri="{FF2B5EF4-FFF2-40B4-BE49-F238E27FC236}">
                  <a16:creationId xmlns:a16="http://schemas.microsoft.com/office/drawing/2014/main" id="{5877EAC0-2063-444D-8EE9-72FED2E03B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Black" panose="020B0A04020102020204" pitchFamily="34" charset="0"/>
              </a:endParaRPr>
            </a:p>
          </p:txBody>
        </p:sp>
        <p:sp>
          <p:nvSpPr>
            <p:cNvPr id="75" name="Rectangle 74">
              <a:extLst>
                <a:ext uri="{FF2B5EF4-FFF2-40B4-BE49-F238E27FC236}">
                  <a16:creationId xmlns:a16="http://schemas.microsoft.com/office/drawing/2014/main" id="{2C155BF8-661A-4F4A-B4EC-923105C69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Black" panose="020B0A04020102020204" pitchFamily="34" charset="0"/>
              </a:endParaRPr>
            </a:p>
          </p:txBody>
        </p:sp>
      </p:grpSp>
      <p:pic>
        <p:nvPicPr>
          <p:cNvPr id="6" name="Picture 5">
            <a:extLst>
              <a:ext uri="{FF2B5EF4-FFF2-40B4-BE49-F238E27FC236}">
                <a16:creationId xmlns:a16="http://schemas.microsoft.com/office/drawing/2014/main" id="{CAFE4AEC-DE20-445F-8723-50BB90B9CA21}"/>
              </a:ext>
            </a:extLst>
          </p:cNvPr>
          <p:cNvPicPr>
            <a:picLocks noChangeAspect="1"/>
          </p:cNvPicPr>
          <p:nvPr/>
        </p:nvPicPr>
        <p:blipFill>
          <a:blip r:embed="rId3" cstate="print"/>
          <a:stretch>
            <a:fillRect/>
          </a:stretch>
        </p:blipFill>
        <p:spPr>
          <a:xfrm>
            <a:off x="706568" y="1909663"/>
            <a:ext cx="3209544" cy="2736004"/>
          </a:xfrm>
          <a:prstGeom prst="rect">
            <a:avLst/>
          </a:prstGeom>
        </p:spPr>
      </p:pic>
      <p:grpSp>
        <p:nvGrpSpPr>
          <p:cNvPr id="77" name="Group 76">
            <a:extLst>
              <a:ext uri="{FF2B5EF4-FFF2-40B4-BE49-F238E27FC236}">
                <a16:creationId xmlns:a16="http://schemas.microsoft.com/office/drawing/2014/main" id="{E9537076-EF48-4F72-9164-FD8260D55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19434" y="699565"/>
            <a:ext cx="3553132" cy="5156200"/>
            <a:chOff x="7807230" y="2012810"/>
            <a:chExt cx="3251252" cy="3459865"/>
          </a:xfrm>
        </p:grpSpPr>
        <p:sp>
          <p:nvSpPr>
            <p:cNvPr id="78" name="Rectangle 77">
              <a:extLst>
                <a:ext uri="{FF2B5EF4-FFF2-40B4-BE49-F238E27FC236}">
                  <a16:creationId xmlns:a16="http://schemas.microsoft.com/office/drawing/2014/main" id="{689673CB-C48B-4D05-B6E4-B88CD5BAA0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Black" panose="020B0A04020102020204" pitchFamily="34" charset="0"/>
              </a:endParaRPr>
            </a:p>
          </p:txBody>
        </p:sp>
        <p:sp>
          <p:nvSpPr>
            <p:cNvPr id="79" name="Rectangle 78">
              <a:extLst>
                <a:ext uri="{FF2B5EF4-FFF2-40B4-BE49-F238E27FC236}">
                  <a16:creationId xmlns:a16="http://schemas.microsoft.com/office/drawing/2014/main" id="{96C31A20-B341-476E-8C04-A26C87E1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Black" panose="020B0A04020102020204" pitchFamily="34" charset="0"/>
              </a:endParaRPr>
            </a:p>
          </p:txBody>
        </p:sp>
      </p:grpSp>
      <p:pic>
        <p:nvPicPr>
          <p:cNvPr id="6146" name="Picture 2">
            <a:extLst>
              <a:ext uri="{FF2B5EF4-FFF2-40B4-BE49-F238E27FC236}">
                <a16:creationId xmlns:a16="http://schemas.microsoft.com/office/drawing/2014/main" id="{8F168FBA-9C8A-47DC-8DF3-6E9D781B4F2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487333" y="1982586"/>
            <a:ext cx="3209544" cy="259015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nvGrpSpPr>
          <p:cNvPr id="81" name="Group 80">
            <a:extLst>
              <a:ext uri="{FF2B5EF4-FFF2-40B4-BE49-F238E27FC236}">
                <a16:creationId xmlns:a16="http://schemas.microsoft.com/office/drawing/2014/main" id="{6EFC3492-86BD-4D75-B5B4-C2DBFE0BD1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04093" y="699565"/>
            <a:ext cx="3553132" cy="5156200"/>
            <a:chOff x="7807230" y="2012810"/>
            <a:chExt cx="3251252" cy="3459865"/>
          </a:xfrm>
        </p:grpSpPr>
        <p:sp>
          <p:nvSpPr>
            <p:cNvPr id="82" name="Rectangle 81">
              <a:extLst>
                <a:ext uri="{FF2B5EF4-FFF2-40B4-BE49-F238E27FC236}">
                  <a16:creationId xmlns:a16="http://schemas.microsoft.com/office/drawing/2014/main" id="{F72E5074-2516-4705-BFF1-F508394A0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Black" panose="020B0A04020102020204" pitchFamily="34" charset="0"/>
              </a:endParaRPr>
            </a:p>
          </p:txBody>
        </p:sp>
        <p:sp>
          <p:nvSpPr>
            <p:cNvPr id="83" name="Rectangle 82">
              <a:extLst>
                <a:ext uri="{FF2B5EF4-FFF2-40B4-BE49-F238E27FC236}">
                  <a16:creationId xmlns:a16="http://schemas.microsoft.com/office/drawing/2014/main" id="{02259E4C-F24C-4180-AEC3-76255D535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Black" panose="020B0A04020102020204" pitchFamily="34" charset="0"/>
              </a:endParaRPr>
            </a:p>
          </p:txBody>
        </p:sp>
      </p:grpSp>
      <p:pic>
        <p:nvPicPr>
          <p:cNvPr id="7" name="Picture 6">
            <a:extLst>
              <a:ext uri="{FF2B5EF4-FFF2-40B4-BE49-F238E27FC236}">
                <a16:creationId xmlns:a16="http://schemas.microsoft.com/office/drawing/2014/main" id="{7D7A2EC3-9AAE-4DDB-A03C-E086AEB338F1}"/>
              </a:ext>
            </a:extLst>
          </p:cNvPr>
          <p:cNvPicPr>
            <a:picLocks noChangeAspect="1"/>
          </p:cNvPicPr>
          <p:nvPr/>
        </p:nvPicPr>
        <p:blipFill>
          <a:blip r:embed="rId5" cstate="print"/>
          <a:stretch>
            <a:fillRect/>
          </a:stretch>
        </p:blipFill>
        <p:spPr>
          <a:xfrm>
            <a:off x="8275887" y="2025943"/>
            <a:ext cx="3209544" cy="2503444"/>
          </a:xfrm>
          <a:prstGeom prst="rect">
            <a:avLst/>
          </a:prstGeom>
        </p:spPr>
      </p:pic>
      <p:sp>
        <p:nvSpPr>
          <p:cNvPr id="5" name="Rectangle 4">
            <a:extLst>
              <a:ext uri="{FF2B5EF4-FFF2-40B4-BE49-F238E27FC236}">
                <a16:creationId xmlns:a16="http://schemas.microsoft.com/office/drawing/2014/main" id="{722DD82B-8D9D-44BD-A850-381CFCD8FB20}"/>
              </a:ext>
            </a:extLst>
          </p:cNvPr>
          <p:cNvSpPr/>
          <p:nvPr/>
        </p:nvSpPr>
        <p:spPr>
          <a:xfrm>
            <a:off x="112734" y="4586149"/>
            <a:ext cx="6096000" cy="1338828"/>
          </a:xfrm>
          <a:prstGeom prst="rect">
            <a:avLst/>
          </a:prstGeom>
        </p:spPr>
        <p:txBody>
          <a:bodyPr>
            <a:spAutoFit/>
          </a:bodyPr>
          <a:lstStyle/>
          <a:p>
            <a:pPr>
              <a:spcAft>
                <a:spcPts val="600"/>
              </a:spcAft>
            </a:pPr>
            <a:r>
              <a:rPr lang="en-GB" sz="1200" kern="1400">
                <a:solidFill>
                  <a:srgbClr val="000000"/>
                </a:solidFill>
                <a:latin typeface="Arial Black" panose="020B0A04020102020204" pitchFamily="34" charset="0"/>
              </a:rPr>
              <a:t> </a:t>
            </a:r>
          </a:p>
          <a:p>
            <a:pPr>
              <a:spcAft>
                <a:spcPts val="600"/>
              </a:spcAft>
            </a:pPr>
            <a:r>
              <a:rPr lang="en-GB" kern="1400">
                <a:solidFill>
                  <a:srgbClr val="000000"/>
                </a:solidFill>
                <a:latin typeface="Arial Black" panose="020B0A04020102020204" pitchFamily="34" charset="0"/>
              </a:rPr>
              <a:t> </a:t>
            </a:r>
          </a:p>
          <a:p>
            <a:pPr>
              <a:spcAft>
                <a:spcPts val="600"/>
              </a:spcAft>
            </a:pPr>
            <a:r>
              <a:rPr lang="en-GB" kern="1400">
                <a:solidFill>
                  <a:srgbClr val="000000"/>
                </a:solidFill>
                <a:latin typeface="Arial Black" panose="020B0A04020102020204" pitchFamily="34" charset="0"/>
              </a:rPr>
              <a:t> </a:t>
            </a:r>
          </a:p>
          <a:p>
            <a:pPr>
              <a:spcAft>
                <a:spcPts val="600"/>
              </a:spcAft>
            </a:pPr>
            <a:r>
              <a:rPr lang="en-GB" kern="1400">
                <a:solidFill>
                  <a:srgbClr val="000000"/>
                </a:solidFill>
                <a:latin typeface="Arial Black" panose="020B0A04020102020204" pitchFamily="34" charset="0"/>
              </a:rPr>
              <a:t> </a:t>
            </a:r>
          </a:p>
        </p:txBody>
      </p:sp>
      <p:sp>
        <p:nvSpPr>
          <p:cNvPr id="9" name="Rectangle 8">
            <a:extLst>
              <a:ext uri="{FF2B5EF4-FFF2-40B4-BE49-F238E27FC236}">
                <a16:creationId xmlns:a16="http://schemas.microsoft.com/office/drawing/2014/main" id="{80529A6A-29F0-4879-A747-01A7DD573271}"/>
              </a:ext>
            </a:extLst>
          </p:cNvPr>
          <p:cNvSpPr/>
          <p:nvPr/>
        </p:nvSpPr>
        <p:spPr>
          <a:xfrm>
            <a:off x="8621486" y="3784828"/>
            <a:ext cx="2753829" cy="1985159"/>
          </a:xfrm>
          <a:prstGeom prst="rect">
            <a:avLst/>
          </a:prstGeom>
        </p:spPr>
        <p:txBody>
          <a:bodyPr wrap="square">
            <a:spAutoFit/>
          </a:bodyPr>
          <a:lstStyle/>
          <a:p>
            <a:pPr>
              <a:spcAft>
                <a:spcPts val="600"/>
              </a:spcAft>
            </a:pPr>
            <a:endParaRPr lang="en-GB" kern="1400">
              <a:solidFill>
                <a:srgbClr val="000000"/>
              </a:solidFill>
              <a:latin typeface="Arial Black" panose="020B0A04020102020204" pitchFamily="34" charset="0"/>
            </a:endParaRPr>
          </a:p>
          <a:p>
            <a:pPr>
              <a:spcAft>
                <a:spcPts val="600"/>
              </a:spcAft>
            </a:pPr>
            <a:endParaRPr lang="en-GB" kern="1400">
              <a:solidFill>
                <a:srgbClr val="000000"/>
              </a:solidFill>
              <a:latin typeface="Arial Black" panose="020B0A04020102020204" pitchFamily="34" charset="0"/>
            </a:endParaRPr>
          </a:p>
          <a:p>
            <a:pPr algn="ctr">
              <a:spcAft>
                <a:spcPts val="600"/>
              </a:spcAft>
            </a:pPr>
            <a:r>
              <a:rPr lang="en-GB" u="sng" kern="1400">
                <a:solidFill>
                  <a:srgbClr val="000000"/>
                </a:solidFill>
                <a:latin typeface="Arial Black" panose="020B0A04020102020204" pitchFamily="34" charset="0"/>
              </a:rPr>
              <a:t>THE ROSS XPRES </a:t>
            </a:r>
          </a:p>
          <a:p>
            <a:pPr algn="ctr">
              <a:spcAft>
                <a:spcPts val="600"/>
              </a:spcAft>
            </a:pPr>
            <a:r>
              <a:rPr lang="en-GB" u="sng" kern="1400">
                <a:solidFill>
                  <a:srgbClr val="000000"/>
                </a:solidFill>
                <a:latin typeface="Arial Black" panose="020B0A04020102020204" pitchFamily="34" charset="0"/>
              </a:rPr>
              <a:t>1913 DESIGN</a:t>
            </a:r>
            <a:r>
              <a:rPr lang="en-GB" kern="1400">
                <a:solidFill>
                  <a:srgbClr val="000000"/>
                </a:solidFill>
                <a:latin typeface="Arial Black" panose="020B0A04020102020204" pitchFamily="34" charset="0"/>
              </a:rPr>
              <a:t>				</a:t>
            </a:r>
          </a:p>
        </p:txBody>
      </p:sp>
      <p:sp>
        <p:nvSpPr>
          <p:cNvPr id="10" name="Rectangle 9">
            <a:extLst>
              <a:ext uri="{FF2B5EF4-FFF2-40B4-BE49-F238E27FC236}">
                <a16:creationId xmlns:a16="http://schemas.microsoft.com/office/drawing/2014/main" id="{F3AFE0C8-06E6-450B-8809-EDC614E060CC}"/>
              </a:ext>
            </a:extLst>
          </p:cNvPr>
          <p:cNvSpPr/>
          <p:nvPr/>
        </p:nvSpPr>
        <p:spPr>
          <a:xfrm>
            <a:off x="987901" y="4858945"/>
            <a:ext cx="2646878" cy="723275"/>
          </a:xfrm>
          <a:prstGeom prst="rect">
            <a:avLst/>
          </a:prstGeom>
        </p:spPr>
        <p:txBody>
          <a:bodyPr wrap="none">
            <a:spAutoFit/>
          </a:bodyPr>
          <a:lstStyle/>
          <a:p>
            <a:pPr algn="ctr">
              <a:spcAft>
                <a:spcPts val="600"/>
              </a:spcAft>
            </a:pPr>
            <a:r>
              <a:rPr lang="en-GB" u="sng" kern="1400">
                <a:solidFill>
                  <a:srgbClr val="000000"/>
                </a:solidFill>
                <a:latin typeface="Arial Black" panose="020B0A04020102020204" pitchFamily="34" charset="0"/>
              </a:rPr>
              <a:t>THE ZEISS TESSAR</a:t>
            </a:r>
          </a:p>
          <a:p>
            <a:pPr algn="ctr">
              <a:spcAft>
                <a:spcPts val="600"/>
              </a:spcAft>
            </a:pPr>
            <a:r>
              <a:rPr lang="en-GB" u="sng" kern="1400">
                <a:solidFill>
                  <a:srgbClr val="000000"/>
                </a:solidFill>
                <a:latin typeface="Arial Black" panose="020B0A04020102020204" pitchFamily="34" charset="0"/>
              </a:rPr>
              <a:t>PATENTED 1902</a:t>
            </a:r>
            <a:endParaRPr lang="en-GB" kern="1400">
              <a:solidFill>
                <a:srgbClr val="000000"/>
              </a:solidFill>
              <a:latin typeface="Arial Black" panose="020B0A04020102020204" pitchFamily="34" charset="0"/>
            </a:endParaRPr>
          </a:p>
        </p:txBody>
      </p:sp>
      <p:sp>
        <p:nvSpPr>
          <p:cNvPr id="3" name="TextBox 2">
            <a:extLst>
              <a:ext uri="{FF2B5EF4-FFF2-40B4-BE49-F238E27FC236}">
                <a16:creationId xmlns:a16="http://schemas.microsoft.com/office/drawing/2014/main" id="{520F73E0-5B5B-422F-B505-F29F901CD3C8}"/>
              </a:ext>
            </a:extLst>
          </p:cNvPr>
          <p:cNvSpPr txBox="1"/>
          <p:nvPr/>
        </p:nvSpPr>
        <p:spPr>
          <a:xfrm>
            <a:off x="706568" y="6059610"/>
            <a:ext cx="9518087" cy="923330"/>
          </a:xfrm>
          <a:prstGeom prst="rect">
            <a:avLst/>
          </a:prstGeom>
          <a:noFill/>
        </p:spPr>
        <p:txBody>
          <a:bodyPr wrap="square" rtlCol="0">
            <a:spAutoFit/>
          </a:bodyPr>
          <a:lstStyle/>
          <a:p>
            <a:pPr algn="ctr"/>
            <a:r>
              <a:rPr lang="en-GB" kern="1400">
                <a:solidFill>
                  <a:srgbClr val="000000"/>
                </a:solidFill>
                <a:latin typeface="Arial Black" panose="020B0A04020102020204" pitchFamily="34" charset="0"/>
              </a:rPr>
              <a:t>· THERE ARE A NUMBER VERSIONS OF THE FAMOUS ROSS XPRES EACH WITH COMPLETELY DIFFERENT CONSTRUCTION</a:t>
            </a:r>
          </a:p>
          <a:p>
            <a:endParaRPr lang="en-GB">
              <a:latin typeface="Arial Black" panose="020B0A04020102020204" pitchFamily="34" charset="0"/>
            </a:endParaRPr>
          </a:p>
        </p:txBody>
      </p:sp>
      <p:sp>
        <p:nvSpPr>
          <p:cNvPr id="4" name="TextBox 3">
            <a:extLst>
              <a:ext uri="{FF2B5EF4-FFF2-40B4-BE49-F238E27FC236}">
                <a16:creationId xmlns:a16="http://schemas.microsoft.com/office/drawing/2014/main" id="{FE499BD1-404A-45EF-A589-077A23916733}"/>
              </a:ext>
            </a:extLst>
          </p:cNvPr>
          <p:cNvSpPr txBox="1"/>
          <p:nvPr/>
        </p:nvSpPr>
        <p:spPr>
          <a:xfrm>
            <a:off x="4509946" y="4645667"/>
            <a:ext cx="2555872" cy="1200329"/>
          </a:xfrm>
          <a:prstGeom prst="rect">
            <a:avLst/>
          </a:prstGeom>
          <a:noFill/>
        </p:spPr>
        <p:txBody>
          <a:bodyPr wrap="square" rtlCol="0">
            <a:spAutoFit/>
          </a:bodyPr>
          <a:lstStyle/>
          <a:p>
            <a:pPr algn="ctr"/>
            <a:r>
              <a:rPr lang="en-GB" dirty="0">
                <a:latin typeface="Arial Black" panose="020B0A04020102020204" pitchFamily="34" charset="0"/>
              </a:rPr>
              <a:t>ROSS MADE AND SOLD THE TESSAR UNDER LICENCE</a:t>
            </a:r>
          </a:p>
        </p:txBody>
      </p:sp>
      <p:sp>
        <p:nvSpPr>
          <p:cNvPr id="20" name="TextBox 19"/>
          <p:cNvSpPr txBox="1"/>
          <p:nvPr/>
        </p:nvSpPr>
        <p:spPr>
          <a:xfrm>
            <a:off x="481263" y="279133"/>
            <a:ext cx="2492943" cy="369332"/>
          </a:xfrm>
          <a:prstGeom prst="rect">
            <a:avLst/>
          </a:prstGeom>
          <a:noFill/>
        </p:spPr>
        <p:txBody>
          <a:bodyPr wrap="square" rtlCol="0">
            <a:spAutoFit/>
          </a:bodyPr>
          <a:lstStyle/>
          <a:p>
            <a:r>
              <a:rPr lang="en-GB" u="sng">
                <a:latin typeface="+mj-lt"/>
              </a:rPr>
              <a:t>ROSS</a:t>
            </a:r>
          </a:p>
        </p:txBody>
      </p:sp>
    </p:spTree>
    <p:extLst>
      <p:ext uri="{BB962C8B-B14F-4D97-AF65-F5344CB8AC3E}">
        <p14:creationId xmlns:p14="http://schemas.microsoft.com/office/powerpoint/2010/main" val="1762386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2" name="Rectangle 70">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Black" panose="020B0A04020102020204" pitchFamily="34" charset="0"/>
            </a:endParaRPr>
          </a:p>
        </p:txBody>
      </p:sp>
      <p:sp>
        <p:nvSpPr>
          <p:cNvPr id="4103" name="Rectangle 72">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Black" panose="020B0A04020102020204" pitchFamily="34" charset="0"/>
            </a:endParaRPr>
          </a:p>
        </p:txBody>
      </p:sp>
      <p:pic>
        <p:nvPicPr>
          <p:cNvPr id="4098" name="Picture 2" descr="homocentric">
            <a:extLst>
              <a:ext uri="{FF2B5EF4-FFF2-40B4-BE49-F238E27FC236}">
                <a16:creationId xmlns:a16="http://schemas.microsoft.com/office/drawing/2014/main" id="{B2E63380-3D86-4C6F-83F8-BE72A2BFA25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379898" y="643466"/>
            <a:ext cx="6451388" cy="548368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 name="Rectangle 4">
            <a:extLst>
              <a:ext uri="{FF2B5EF4-FFF2-40B4-BE49-F238E27FC236}">
                <a16:creationId xmlns:a16="http://schemas.microsoft.com/office/drawing/2014/main" id="{2991A73F-6303-43EC-93D0-77CFCC589A76}"/>
              </a:ext>
            </a:extLst>
          </p:cNvPr>
          <p:cNvSpPr/>
          <p:nvPr/>
        </p:nvSpPr>
        <p:spPr>
          <a:xfrm>
            <a:off x="3048000" y="474345"/>
            <a:ext cx="6096000" cy="369332"/>
          </a:xfrm>
          <a:prstGeom prst="rect">
            <a:avLst/>
          </a:prstGeom>
        </p:spPr>
        <p:txBody>
          <a:bodyPr>
            <a:spAutoFit/>
          </a:bodyPr>
          <a:lstStyle/>
          <a:p>
            <a:pPr marL="359994" indent="-359994">
              <a:spcAft>
                <a:spcPts val="600"/>
              </a:spcAft>
            </a:pPr>
            <a:r>
              <a:rPr lang="en-GB" kern="1400">
                <a:solidFill>
                  <a:srgbClr val="000000"/>
                </a:solidFill>
                <a:latin typeface="Arial Black" panose="020B0A04020102020204" pitchFamily="34" charset="0"/>
              </a:rPr>
              <a:t>  </a:t>
            </a:r>
            <a:endParaRPr lang="en-GB">
              <a:latin typeface="Arial Black" panose="020B0A04020102020204" pitchFamily="34" charset="0"/>
            </a:endParaRPr>
          </a:p>
        </p:txBody>
      </p:sp>
      <p:sp>
        <p:nvSpPr>
          <p:cNvPr id="2" name="TextBox 1">
            <a:extLst>
              <a:ext uri="{FF2B5EF4-FFF2-40B4-BE49-F238E27FC236}">
                <a16:creationId xmlns:a16="http://schemas.microsoft.com/office/drawing/2014/main" id="{C5B5B39D-677C-4441-BEC2-646A36587758}"/>
              </a:ext>
            </a:extLst>
          </p:cNvPr>
          <p:cNvSpPr txBox="1"/>
          <p:nvPr/>
        </p:nvSpPr>
        <p:spPr>
          <a:xfrm>
            <a:off x="1107331" y="1417284"/>
            <a:ext cx="2795555" cy="2031325"/>
          </a:xfrm>
          <a:prstGeom prst="rect">
            <a:avLst/>
          </a:prstGeom>
          <a:noFill/>
        </p:spPr>
        <p:txBody>
          <a:bodyPr wrap="square" rtlCol="0">
            <a:spAutoFit/>
          </a:bodyPr>
          <a:lstStyle/>
          <a:p>
            <a:pPr marL="359994" indent="-359994" algn="ctr"/>
            <a:r>
              <a:rPr lang="en-GB" sz="1200" kern="1400" dirty="0">
                <a:solidFill>
                  <a:srgbClr val="000000"/>
                </a:solidFill>
                <a:latin typeface="Arial Black" panose="020B0A04020102020204" pitchFamily="34" charset="0"/>
              </a:rPr>
              <a:t> </a:t>
            </a:r>
            <a:r>
              <a:rPr lang="en-GB" sz="1400" kern="1400" dirty="0">
                <a:solidFill>
                  <a:srgbClr val="000000"/>
                </a:solidFill>
                <a:latin typeface="Arial Black" panose="020B0A04020102020204" pitchFamily="34" charset="0"/>
              </a:rPr>
              <a:t>1905 ROSS HOMOCENTRIC LENS  INTRODUCED</a:t>
            </a:r>
          </a:p>
          <a:p>
            <a:pPr marL="359994" indent="-359994" algn="ctr"/>
            <a:endParaRPr lang="en-GB" sz="1400" kern="1400" dirty="0">
              <a:solidFill>
                <a:srgbClr val="000000"/>
              </a:solidFill>
              <a:latin typeface="Arial Black" panose="020B0A04020102020204" pitchFamily="34" charset="0"/>
            </a:endParaRPr>
          </a:p>
          <a:p>
            <a:pPr marL="359994" indent="-359994" algn="ctr"/>
            <a:r>
              <a:rPr lang="en-GB" sz="1400" kern="1400" dirty="0">
                <a:solidFill>
                  <a:srgbClr val="000000"/>
                </a:solidFill>
                <a:latin typeface="Arial Black" panose="020B0A04020102020204" pitchFamily="34" charset="0"/>
              </a:rPr>
              <a:t>DEVELOPED FROM </a:t>
            </a:r>
          </a:p>
          <a:p>
            <a:pPr marL="359994" indent="-359994" algn="ctr"/>
            <a:r>
              <a:rPr lang="en-GB" sz="1400" kern="1400" dirty="0">
                <a:solidFill>
                  <a:srgbClr val="000000"/>
                </a:solidFill>
                <a:latin typeface="Arial Black" panose="020B0A04020102020204" pitchFamily="34" charset="0"/>
              </a:rPr>
              <a:t>THE RAPID RECTILINEAR BUT USING AIR SPACED</a:t>
            </a:r>
          </a:p>
          <a:p>
            <a:pPr marL="359994" indent="-359994" algn="ctr"/>
            <a:r>
              <a:rPr lang="en-GB" sz="1400" kern="1400" dirty="0">
                <a:solidFill>
                  <a:srgbClr val="000000"/>
                </a:solidFill>
                <a:latin typeface="Arial Black" panose="020B0A04020102020204" pitchFamily="34" charset="0"/>
              </a:rPr>
              <a:t>COMPONENTS</a:t>
            </a:r>
          </a:p>
        </p:txBody>
      </p:sp>
      <p:sp>
        <p:nvSpPr>
          <p:cNvPr id="7" name="TextBox 6"/>
          <p:cNvSpPr txBox="1"/>
          <p:nvPr/>
        </p:nvSpPr>
        <p:spPr>
          <a:xfrm>
            <a:off x="606392" y="567891"/>
            <a:ext cx="1713297" cy="369332"/>
          </a:xfrm>
          <a:prstGeom prst="rect">
            <a:avLst/>
          </a:prstGeom>
          <a:noFill/>
        </p:spPr>
        <p:txBody>
          <a:bodyPr wrap="square" rtlCol="0">
            <a:spAutoFit/>
          </a:bodyPr>
          <a:lstStyle/>
          <a:p>
            <a:r>
              <a:rPr lang="en-GB" u="sng">
                <a:latin typeface="+mj-lt"/>
              </a:rPr>
              <a:t>ROSS</a:t>
            </a:r>
          </a:p>
        </p:txBody>
      </p:sp>
    </p:spTree>
    <p:extLst>
      <p:ext uri="{BB962C8B-B14F-4D97-AF65-F5344CB8AC3E}">
        <p14:creationId xmlns:p14="http://schemas.microsoft.com/office/powerpoint/2010/main" val="2833234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A22B213-0E87-4233-968E-0545464A3E2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342550" y="2052697"/>
            <a:ext cx="1244600" cy="161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27" name="Picture 3" descr="ROS029">
            <a:extLst>
              <a:ext uri="{FF2B5EF4-FFF2-40B4-BE49-F238E27FC236}">
                <a16:creationId xmlns:a16="http://schemas.microsoft.com/office/drawing/2014/main" id="{EDABECF1-008D-41BC-B93E-45B6687A44F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4368" y="960541"/>
            <a:ext cx="1298576" cy="1227138"/>
          </a:xfrm>
          <a:prstGeom prst="rect">
            <a:avLst/>
          </a:prstGeom>
          <a:noFill/>
          <a:ln w="19050"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 name="TextBox 2">
            <a:extLst>
              <a:ext uri="{FF2B5EF4-FFF2-40B4-BE49-F238E27FC236}">
                <a16:creationId xmlns:a16="http://schemas.microsoft.com/office/drawing/2014/main" id="{97D0711A-4A97-4C0E-8D76-5077CFD7C6D7}"/>
              </a:ext>
            </a:extLst>
          </p:cNvPr>
          <p:cNvSpPr txBox="1"/>
          <p:nvPr/>
        </p:nvSpPr>
        <p:spPr>
          <a:xfrm>
            <a:off x="5760503" y="3808216"/>
            <a:ext cx="1716066" cy="1846659"/>
          </a:xfrm>
          <a:prstGeom prst="rect">
            <a:avLst/>
          </a:prstGeom>
          <a:noFill/>
        </p:spPr>
        <p:txBody>
          <a:bodyPr wrap="square" rtlCol="0">
            <a:spAutoFit/>
          </a:bodyPr>
          <a:lstStyle/>
          <a:p>
            <a:r>
              <a:rPr lang="en-GB" sz="1200">
                <a:latin typeface="Arial Black" panose="020B0A04020102020204" pitchFamily="34" charset="0"/>
              </a:rPr>
              <a:t>· THE f2.9 XPRES FOR THE 1930’S ENSIGN MULTEX” WERE </a:t>
            </a:r>
            <a:r>
              <a:rPr lang="en-GB" sz="1200" i="1">
                <a:latin typeface="Arial Black" panose="020B0A04020102020204" pitchFamily="34" charset="0"/>
              </a:rPr>
              <a:t>PROBABLY</a:t>
            </a:r>
            <a:r>
              <a:rPr lang="en-GB" sz="1200">
                <a:latin typeface="Arial Black" panose="020B0A04020102020204" pitchFamily="34" charset="0"/>
              </a:rPr>
              <a:t>  FIVE ELEMENT LENSES OF THIS DESIGN</a:t>
            </a:r>
          </a:p>
          <a:p>
            <a:r>
              <a:rPr lang="en-GB" sz="1200">
                <a:latin typeface="Arial Black" panose="020B0A04020102020204" pitchFamily="34" charset="0"/>
              </a:rPr>
              <a:t> </a:t>
            </a:r>
          </a:p>
          <a:p>
            <a:r>
              <a:rPr lang="en-GB">
                <a:latin typeface="Arial Black" panose="020B0A04020102020204" pitchFamily="34" charset="0"/>
              </a:rPr>
              <a:t> </a:t>
            </a:r>
          </a:p>
        </p:txBody>
      </p:sp>
      <p:pic>
        <p:nvPicPr>
          <p:cNvPr id="1028" name="Picture 4">
            <a:extLst>
              <a:ext uri="{FF2B5EF4-FFF2-40B4-BE49-F238E27FC236}">
                <a16:creationId xmlns:a16="http://schemas.microsoft.com/office/drawing/2014/main" id="{7C613FA3-2EEB-4BA7-9CF1-13EE441D58C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78391" y="3904758"/>
            <a:ext cx="1306513" cy="1079500"/>
          </a:xfrm>
          <a:prstGeom prst="rect">
            <a:avLst/>
          </a:prstGeom>
          <a:noFill/>
          <a:ln w="19050"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29" name="Picture 5">
            <a:extLst>
              <a:ext uri="{FF2B5EF4-FFF2-40B4-BE49-F238E27FC236}">
                <a16:creationId xmlns:a16="http://schemas.microsoft.com/office/drawing/2014/main" id="{C5289121-D39D-4FF4-873B-7A9C32A51E8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12175" y="233082"/>
            <a:ext cx="3357562" cy="2629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 name="TextBox 4">
            <a:extLst>
              <a:ext uri="{FF2B5EF4-FFF2-40B4-BE49-F238E27FC236}">
                <a16:creationId xmlns:a16="http://schemas.microsoft.com/office/drawing/2014/main" id="{14EA78C0-60BC-4AE8-94B9-DAB4F5B01D5C}"/>
              </a:ext>
            </a:extLst>
          </p:cNvPr>
          <p:cNvSpPr txBox="1"/>
          <p:nvPr/>
        </p:nvSpPr>
        <p:spPr>
          <a:xfrm>
            <a:off x="5595730" y="2885930"/>
            <a:ext cx="1620286" cy="923330"/>
          </a:xfrm>
          <a:prstGeom prst="rect">
            <a:avLst/>
          </a:prstGeom>
          <a:noFill/>
        </p:spPr>
        <p:txBody>
          <a:bodyPr wrap="square" rtlCol="0">
            <a:spAutoFit/>
          </a:bodyPr>
          <a:lstStyle/>
          <a:p>
            <a:pPr algn="ctr"/>
            <a:r>
              <a:rPr lang="en-GB" sz="1200">
                <a:latin typeface="Arial Black" panose="020B0A04020102020204" pitchFamily="34" charset="0"/>
              </a:rPr>
              <a:t>THE ENSIGN MULTEX WITH f2.9 XPRES</a:t>
            </a:r>
          </a:p>
          <a:p>
            <a:endParaRPr lang="en-GB">
              <a:latin typeface="Arial Black" panose="020B0A04020102020204" pitchFamily="34" charset="0"/>
            </a:endParaRPr>
          </a:p>
        </p:txBody>
      </p:sp>
      <p:pic>
        <p:nvPicPr>
          <p:cNvPr id="1030" name="Picture 6">
            <a:extLst>
              <a:ext uri="{FF2B5EF4-FFF2-40B4-BE49-F238E27FC236}">
                <a16:creationId xmlns:a16="http://schemas.microsoft.com/office/drawing/2014/main" id="{68BD72E0-D571-45D0-BB28-34E6584AFA0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59313" y="1846990"/>
            <a:ext cx="1657350" cy="1323975"/>
          </a:xfrm>
          <a:prstGeom prst="rect">
            <a:avLst/>
          </a:prstGeom>
          <a:noFill/>
          <a:ln w="19050"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1" name="Picture 7">
            <a:extLst>
              <a:ext uri="{FF2B5EF4-FFF2-40B4-BE49-F238E27FC236}">
                <a16:creationId xmlns:a16="http://schemas.microsoft.com/office/drawing/2014/main" id="{7E80776D-EA77-48DD-8321-49B0329C5B9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19556" y="3398270"/>
            <a:ext cx="1702140" cy="1296988"/>
          </a:xfrm>
          <a:prstGeom prst="rect">
            <a:avLst/>
          </a:prstGeom>
          <a:noFill/>
          <a:ln w="57150"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2" name="Picture 8">
            <a:extLst>
              <a:ext uri="{FF2B5EF4-FFF2-40B4-BE49-F238E27FC236}">
                <a16:creationId xmlns:a16="http://schemas.microsoft.com/office/drawing/2014/main" id="{A1955902-9260-4787-9EF5-885C1C9DC18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49374" y="417061"/>
            <a:ext cx="1632565" cy="1244600"/>
          </a:xfrm>
          <a:prstGeom prst="rect">
            <a:avLst/>
          </a:prstGeom>
          <a:noFill/>
          <a:ln w="12700"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TextBox 6">
            <a:extLst>
              <a:ext uri="{FF2B5EF4-FFF2-40B4-BE49-F238E27FC236}">
                <a16:creationId xmlns:a16="http://schemas.microsoft.com/office/drawing/2014/main" id="{DDCD8AB9-22F6-44A7-A891-30F0D442C63F}"/>
              </a:ext>
            </a:extLst>
          </p:cNvPr>
          <p:cNvSpPr txBox="1"/>
          <p:nvPr/>
        </p:nvSpPr>
        <p:spPr>
          <a:xfrm>
            <a:off x="9714244" y="1887993"/>
            <a:ext cx="1813696" cy="3877985"/>
          </a:xfrm>
          <a:prstGeom prst="rect">
            <a:avLst/>
          </a:prstGeom>
          <a:noFill/>
        </p:spPr>
        <p:txBody>
          <a:bodyPr wrap="square" rtlCol="0">
            <a:spAutoFit/>
          </a:bodyPr>
          <a:lstStyle/>
          <a:p>
            <a:pPr algn="ctr"/>
            <a:r>
              <a:rPr lang="en-GB" sz="1200" u="sng">
                <a:latin typeface="Arial Black" panose="020B0A04020102020204" pitchFamily="34" charset="0"/>
              </a:rPr>
              <a:t>1945</a:t>
            </a:r>
            <a:r>
              <a:rPr lang="en-GB" sz="1200">
                <a:latin typeface="Arial Black" panose="020B0A04020102020204" pitchFamily="34" charset="0"/>
              </a:rPr>
              <a:t>  60 INCH f8.0 MIRROR LENS  WAS DESIGNED APPARENTLY PRECEDING</a:t>
            </a:r>
          </a:p>
          <a:p>
            <a:pPr algn="ctr"/>
            <a:r>
              <a:rPr lang="en-GB" sz="1200">
                <a:latin typeface="Arial Black" panose="020B0A04020102020204" pitchFamily="34" charset="0"/>
              </a:rPr>
              <a:t>RUSSIAN MIRROR OPTICS – </a:t>
            </a:r>
          </a:p>
          <a:p>
            <a:pPr algn="ctr"/>
            <a:endParaRPr lang="en-GB" sz="1200">
              <a:latin typeface="Arial Black" panose="020B0A04020102020204" pitchFamily="34" charset="0"/>
            </a:endParaRPr>
          </a:p>
          <a:p>
            <a:pPr algn="ctr"/>
            <a:r>
              <a:rPr lang="en-GB" sz="1200">
                <a:latin typeface="Arial Black" panose="020B0A04020102020204" pitchFamily="34" charset="0"/>
              </a:rPr>
              <a:t>THESE ARE </a:t>
            </a:r>
            <a:r>
              <a:rPr lang="en-GB" sz="1200" i="1">
                <a:latin typeface="Arial Black" panose="020B0A04020102020204" pitchFamily="34" charset="0"/>
              </a:rPr>
              <a:t>VERY</a:t>
            </a:r>
            <a:r>
              <a:rPr lang="en-GB" sz="1200">
                <a:latin typeface="Arial Black" panose="020B0A04020102020204" pitchFamily="34" charset="0"/>
              </a:rPr>
              <a:t> RARE.</a:t>
            </a:r>
          </a:p>
          <a:p>
            <a:pPr algn="ctr"/>
            <a:endParaRPr lang="en-GB" sz="1200">
              <a:latin typeface="Arial Black" panose="020B0A04020102020204" pitchFamily="34" charset="0"/>
            </a:endParaRPr>
          </a:p>
          <a:p>
            <a:pPr algn="ctr"/>
            <a:r>
              <a:rPr lang="en-GB" sz="1200">
                <a:latin typeface="Arial Black" panose="020B0A04020102020204" pitchFamily="34" charset="0"/>
              </a:rPr>
              <a:t>1</a:t>
            </a:r>
            <a:r>
              <a:rPr lang="en-GB" sz="1200" u="sng">
                <a:latin typeface="Arial Black" panose="020B0A04020102020204" pitchFamily="34" charset="0"/>
              </a:rPr>
              <a:t>949</a:t>
            </a:r>
            <a:r>
              <a:rPr lang="en-GB" sz="1200">
                <a:latin typeface="Arial Black" panose="020B0A04020102020204" pitchFamily="34" charset="0"/>
              </a:rPr>
              <a:t> ROSS MADE OPTICAL UNITS WITH MIRRORS &amp; CORRECTING PLATES FOR PROJECTION TELEVISIONS</a:t>
            </a:r>
          </a:p>
          <a:p>
            <a:pPr algn="ctr"/>
            <a:r>
              <a:rPr lang="en-GB" sz="1200">
                <a:latin typeface="Arial Black" panose="020B0A04020102020204" pitchFamily="34" charset="0"/>
              </a:rPr>
              <a:t> </a:t>
            </a:r>
          </a:p>
          <a:p>
            <a:endParaRPr lang="en-GB">
              <a:latin typeface="Arial Black" panose="020B0A04020102020204" pitchFamily="34" charset="0"/>
            </a:endParaRPr>
          </a:p>
        </p:txBody>
      </p:sp>
      <p:sp>
        <p:nvSpPr>
          <p:cNvPr id="8" name="TextBox 7">
            <a:extLst>
              <a:ext uri="{FF2B5EF4-FFF2-40B4-BE49-F238E27FC236}">
                <a16:creationId xmlns:a16="http://schemas.microsoft.com/office/drawing/2014/main" id="{C600ADFA-482D-473B-AC3E-163B6D497C4F}"/>
              </a:ext>
            </a:extLst>
          </p:cNvPr>
          <p:cNvSpPr txBox="1"/>
          <p:nvPr/>
        </p:nvSpPr>
        <p:spPr>
          <a:xfrm>
            <a:off x="198704" y="3995678"/>
            <a:ext cx="1693652" cy="2215991"/>
          </a:xfrm>
          <a:prstGeom prst="rect">
            <a:avLst/>
          </a:prstGeom>
          <a:noFill/>
        </p:spPr>
        <p:txBody>
          <a:bodyPr wrap="square" rtlCol="0">
            <a:spAutoFit/>
          </a:bodyPr>
          <a:lstStyle/>
          <a:p>
            <a:pPr algn="ctr"/>
            <a:r>
              <a:rPr lang="en-GB" sz="1200">
                <a:latin typeface="Arial Black" panose="020B0A04020102020204" pitchFamily="34" charset="0"/>
                <a:cs typeface="Arial" panose="020B0604020202020204" pitchFamily="34" charset="0"/>
              </a:rPr>
              <a:t>THE f1.9 XPRES WAS A PATENTED SIX ELEMENT DOUBLE GAUSS DESIGN DERIVED FROM THE TT HOBSON “SPEED PANCHRO” AND LICENCED FROM TTH</a:t>
            </a:r>
            <a:endParaRPr lang="en-GB">
              <a:latin typeface="Arial Black" panose="020B0A04020102020204" pitchFamily="34" charset="0"/>
              <a:cs typeface="Arial" panose="020B0604020202020204" pitchFamily="34" charset="0"/>
            </a:endParaRPr>
          </a:p>
          <a:p>
            <a:pPr algn="ctr"/>
            <a:r>
              <a:rPr lang="en-GB">
                <a:latin typeface="Arial Black" panose="020B0A04020102020204" pitchFamily="34" charset="0"/>
              </a:rPr>
              <a:t> </a:t>
            </a:r>
            <a:endParaRPr lang="en-GB"/>
          </a:p>
        </p:txBody>
      </p:sp>
      <p:sp>
        <p:nvSpPr>
          <p:cNvPr id="15" name="Rectangle 14"/>
          <p:cNvSpPr/>
          <p:nvPr/>
        </p:nvSpPr>
        <p:spPr>
          <a:xfrm>
            <a:off x="2045717" y="4883306"/>
            <a:ext cx="3747436" cy="1015663"/>
          </a:xfrm>
          <a:prstGeom prst="rect">
            <a:avLst/>
          </a:prstGeom>
        </p:spPr>
        <p:txBody>
          <a:bodyPr wrap="square">
            <a:spAutoFit/>
          </a:bodyPr>
          <a:lstStyle/>
          <a:p>
            <a:pPr algn="ctr"/>
            <a:r>
              <a:rPr lang="en-GB" sz="1200" u="sng">
                <a:latin typeface="Arial Black" panose="020B0A04020102020204" pitchFamily="34" charset="0"/>
              </a:rPr>
              <a:t>WARTIME LENS DESIGNS 1938-1945 </a:t>
            </a:r>
            <a:r>
              <a:rPr lang="en-GB" sz="1200">
                <a:latin typeface="Arial Black" panose="020B0A04020102020204" pitchFamily="34" charset="0"/>
              </a:rPr>
              <a:t>BY ROSS– THE BOTTOM  ONE WAS FITTED IN PAIRS TO MOSQUITOS FOR STEREO IMAGING. BOTH WIDE ANGLE &amp; </a:t>
            </a:r>
          </a:p>
          <a:p>
            <a:pPr algn="ctr"/>
            <a:r>
              <a:rPr lang="en-GB" sz="1200">
                <a:latin typeface="Arial Black" panose="020B0A04020102020204" pitchFamily="34" charset="0"/>
              </a:rPr>
              <a:t>TELEPHOTOS WERE PRODUCED</a:t>
            </a:r>
          </a:p>
        </p:txBody>
      </p:sp>
      <p:sp>
        <p:nvSpPr>
          <p:cNvPr id="16" name="TextBox 15"/>
          <p:cNvSpPr txBox="1"/>
          <p:nvPr/>
        </p:nvSpPr>
        <p:spPr>
          <a:xfrm>
            <a:off x="231006" y="259881"/>
            <a:ext cx="2569945" cy="369332"/>
          </a:xfrm>
          <a:prstGeom prst="rect">
            <a:avLst/>
          </a:prstGeom>
          <a:noFill/>
        </p:spPr>
        <p:txBody>
          <a:bodyPr wrap="square" rtlCol="0">
            <a:spAutoFit/>
          </a:bodyPr>
          <a:lstStyle/>
          <a:p>
            <a:r>
              <a:rPr lang="en-GB" u="sng">
                <a:latin typeface="+mj-lt"/>
              </a:rPr>
              <a:t>ROSS</a:t>
            </a:r>
          </a:p>
        </p:txBody>
      </p:sp>
    </p:spTree>
    <p:extLst>
      <p:ext uri="{BB962C8B-B14F-4D97-AF65-F5344CB8AC3E}">
        <p14:creationId xmlns:p14="http://schemas.microsoft.com/office/powerpoint/2010/main" val="31953518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1454</TotalTime>
  <Words>4045</Words>
  <Application>Microsoft Office PowerPoint</Application>
  <PresentationFormat>Widescreen</PresentationFormat>
  <Paragraphs>474</Paragraphs>
  <Slides>29</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Arial Black</vt:lpstr>
      <vt:lpstr>Arial Rounded MT Bold</vt:lpstr>
      <vt:lpstr>Calibri</vt:lpstr>
      <vt:lpstr>theArial Rounded MT Bold</vt:lpstr>
      <vt:lpstr>Times New Roman</vt:lpstr>
      <vt:lpstr>Office Theme</vt:lpstr>
      <vt:lpstr>    </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HAD TALENTED DESIGNERS INCLUDING ARTHUR WARMISHAN FOR MOST OF THE CENTURY,  ARTHUR COX (AUTHOR OF A BOOK ON PHOTOGRAPIC OPTICS) ,  HW LEE WHO LATER BECAME AN INDEPENDENT DESIGNER FOR    DALLMEYER AND OTHERS .  PETER MERIGOLD WHO WORKED WITH DOROTHY AND HILDA WEAVER USING AN ELLIOTT 402 COMPUTER TO RE-DESIGN SOME OF THE OLDER LENSES. GORDON COOK JOINED FROM ROSS  SPECIALISING IN ZOOM LENSES AND PERSONALLY AWARDED AN “OSCAR” IN 1989 CHARLES WYNNE WHO LEFT TO JOIN WRAY AND LATER HELD THE OPTICS CHAIR AT IMPERIAL COLLEGE    TTH ARE STILL IN BUSINESS AS “COOKE OPTICS”    February 9, 2012, Cooke Optics were awarded an Oscar statuette “for continuing innovation in the design, development and manufacture of advanced camera lenses that have helped define the look of motion pictures over the last century”               IN 2018 COOKE WERE TAKEN OVER BY ANOTHER BRITISH COMPANY CALEDONIA INVESTMENTS      </vt:lpstr>
      <vt:lpstr>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Ben Watson</dc:creator>
  <cp:lastModifiedBy>Geoff Watson</cp:lastModifiedBy>
  <cp:revision>22</cp:revision>
  <dcterms:created xsi:type="dcterms:W3CDTF">2020-02-12T15:49:56Z</dcterms:created>
  <dcterms:modified xsi:type="dcterms:W3CDTF">2022-02-03T20:59:31Z</dcterms:modified>
</cp:coreProperties>
</file>